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00" r:id="rId5"/>
  </p:sldMasterIdLst>
  <p:notesMasterIdLst>
    <p:notesMasterId r:id="rId57"/>
  </p:notesMasterIdLst>
  <p:sldIdLst>
    <p:sldId id="630" r:id="rId6"/>
    <p:sldId id="660" r:id="rId7"/>
    <p:sldId id="627" r:id="rId8"/>
    <p:sldId id="605" r:id="rId9"/>
    <p:sldId id="631" r:id="rId10"/>
    <p:sldId id="647" r:id="rId11"/>
    <p:sldId id="648" r:id="rId12"/>
    <p:sldId id="649" r:id="rId13"/>
    <p:sldId id="650" r:id="rId14"/>
    <p:sldId id="634" r:id="rId15"/>
    <p:sldId id="661" r:id="rId16"/>
    <p:sldId id="636" r:id="rId17"/>
    <p:sldId id="651" r:id="rId18"/>
    <p:sldId id="640" r:id="rId19"/>
    <p:sldId id="643" r:id="rId20"/>
    <p:sldId id="644" r:id="rId21"/>
    <p:sldId id="646" r:id="rId22"/>
    <p:sldId id="530" r:id="rId23"/>
    <p:sldId id="582" r:id="rId24"/>
    <p:sldId id="584" r:id="rId25"/>
    <p:sldId id="585" r:id="rId26"/>
    <p:sldId id="583" r:id="rId27"/>
    <p:sldId id="586" r:id="rId28"/>
    <p:sldId id="601" r:id="rId29"/>
    <p:sldId id="653" r:id="rId30"/>
    <p:sldId id="662" r:id="rId31"/>
    <p:sldId id="541" r:id="rId32"/>
    <p:sldId id="552" r:id="rId33"/>
    <p:sldId id="558" r:id="rId34"/>
    <p:sldId id="553" r:id="rId35"/>
    <p:sldId id="560" r:id="rId36"/>
    <p:sldId id="556" r:id="rId37"/>
    <p:sldId id="654" r:id="rId38"/>
    <p:sldId id="655" r:id="rId39"/>
    <p:sldId id="656" r:id="rId40"/>
    <p:sldId id="568" r:id="rId41"/>
    <p:sldId id="657" r:id="rId42"/>
    <p:sldId id="570" r:id="rId43"/>
    <p:sldId id="564" r:id="rId44"/>
    <p:sldId id="571" r:id="rId45"/>
    <p:sldId id="572" r:id="rId46"/>
    <p:sldId id="573" r:id="rId47"/>
    <p:sldId id="574" r:id="rId48"/>
    <p:sldId id="645" r:id="rId49"/>
    <p:sldId id="658" r:id="rId50"/>
    <p:sldId id="663" r:id="rId51"/>
    <p:sldId id="664" r:id="rId52"/>
    <p:sldId id="666" r:id="rId53"/>
    <p:sldId id="667" r:id="rId54"/>
    <p:sldId id="668" r:id="rId55"/>
    <p:sldId id="625" r:id="rId56"/>
  </p:sldIdLst>
  <p:sldSz cx="9144000" cy="5143500" type="screen16x9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9B568AF-5F4E-4683-BB1F-D5167199C192}">
          <p14:sldIdLst>
            <p14:sldId id="630"/>
            <p14:sldId id="660"/>
            <p14:sldId id="627"/>
            <p14:sldId id="605"/>
            <p14:sldId id="631"/>
            <p14:sldId id="647"/>
            <p14:sldId id="648"/>
            <p14:sldId id="649"/>
            <p14:sldId id="650"/>
            <p14:sldId id="634"/>
            <p14:sldId id="661"/>
            <p14:sldId id="636"/>
            <p14:sldId id="651"/>
            <p14:sldId id="640"/>
            <p14:sldId id="643"/>
            <p14:sldId id="644"/>
            <p14:sldId id="646"/>
            <p14:sldId id="530"/>
            <p14:sldId id="582"/>
            <p14:sldId id="584"/>
            <p14:sldId id="585"/>
            <p14:sldId id="583"/>
            <p14:sldId id="586"/>
            <p14:sldId id="601"/>
            <p14:sldId id="653"/>
            <p14:sldId id="662"/>
            <p14:sldId id="541"/>
            <p14:sldId id="552"/>
            <p14:sldId id="558"/>
            <p14:sldId id="553"/>
            <p14:sldId id="560"/>
            <p14:sldId id="556"/>
            <p14:sldId id="654"/>
            <p14:sldId id="655"/>
            <p14:sldId id="656"/>
            <p14:sldId id="568"/>
            <p14:sldId id="657"/>
            <p14:sldId id="570"/>
            <p14:sldId id="564"/>
            <p14:sldId id="571"/>
            <p14:sldId id="572"/>
            <p14:sldId id="573"/>
            <p14:sldId id="574"/>
            <p14:sldId id="645"/>
            <p14:sldId id="658"/>
            <p14:sldId id="663"/>
            <p14:sldId id="664"/>
            <p14:sldId id="666"/>
            <p14:sldId id="667"/>
            <p14:sldId id="668"/>
            <p14:sldId id="625"/>
          </p14:sldIdLst>
        </p14:section>
        <p14:section name="Templates" id="{9D1A92EC-9683-4766-8E2E-478FF76727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FFFF"/>
    <a:srgbClr val="290042"/>
    <a:srgbClr val="0A5DB1"/>
    <a:srgbClr val="FF8AD8"/>
    <a:srgbClr val="FF85FF"/>
    <a:srgbClr val="D883FF"/>
    <a:srgbClr val="7A81FF"/>
    <a:srgbClr val="76D6FF"/>
    <a:srgbClr val="73F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61" autoAdjust="0"/>
    <p:restoredTop sz="94802"/>
  </p:normalViewPr>
  <p:slideViewPr>
    <p:cSldViewPr showGuides="1">
      <p:cViewPr varScale="1">
        <p:scale>
          <a:sx n="157" d="100"/>
          <a:sy n="157" d="100"/>
        </p:scale>
        <p:origin x="176" y="808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dirty="0">
              <a:effectLst/>
            </a:rPr>
            <a:t>(Performance, Security, Code quality, Mutation, Memory leakage, Contracts,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chemeClr val="tx1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4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chemeClr val="tx1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</a:t>
          </a:r>
        </a:p>
        <a:p>
          <a:r>
            <a:rPr lang="en-GB" sz="1400" i="1" dirty="0">
              <a:effectLst/>
            </a:rPr>
            <a:t>(and maybe Contracts)</a:t>
          </a:r>
          <a:endParaRPr lang="en-GB" sz="1800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1800" dirty="0">
              <a:effectLst/>
            </a:rPr>
            <a:t>Functional</a:t>
          </a: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r>
            <a:rPr lang="en-GB" sz="1800" dirty="0">
              <a:effectLst/>
            </a:rPr>
            <a:t>Static </a:t>
          </a:r>
        </a:p>
        <a:p>
          <a:r>
            <a:rPr lang="en-GB" sz="1400" i="1" dirty="0">
              <a:effectLst/>
            </a:rPr>
            <a:t>(Performance, Security, Code quality, Mutation, Memory leakage, Accessibility, Snapshots)</a:t>
          </a: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>
            <a:effectLst/>
          </a:endParaRPr>
        </a:p>
        <a:p>
          <a:r>
            <a:rPr lang="en-GB" sz="1800" dirty="0">
              <a:effectLst/>
            </a:rPr>
            <a:t>E2E</a:t>
          </a:r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800" dirty="0">
              <a:effectLst/>
            </a:rPr>
            <a:t>Unit </a:t>
          </a:r>
        </a:p>
        <a:p>
          <a:r>
            <a:rPr lang="en-GB" sz="1400" i="1" dirty="0">
              <a:effectLst/>
            </a:rPr>
            <a:t>(and maybe Contracts)</a:t>
          </a: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endParaRPr lang="en-GB" sz="1800" dirty="0">
            <a:effectLst/>
          </a:endParaRP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91D141-C9CD-7A49-8EA6-C19CEFB6AFC9}" type="doc">
      <dgm:prSet loTypeId="urn:microsoft.com/office/officeart/2005/8/layout/pyramid1" loCatId="" qsTypeId="urn:microsoft.com/office/officeart/2005/8/quickstyle/simple5" qsCatId="simple" csTypeId="urn:microsoft.com/office/officeart/2005/8/colors/colorful5" csCatId="colorful" phldr="1"/>
      <dgm:spPr/>
    </dgm:pt>
    <dgm:pt modelId="{14208D6A-4D6F-5B48-BB5B-DDAD2115CE97}">
      <dgm:prSet phldrT="[Text]" custT="1"/>
      <dgm:spPr>
        <a:solidFill>
          <a:srgbClr val="92D050"/>
        </a:solidFill>
      </dgm:spPr>
      <dgm:t>
        <a:bodyPr/>
        <a:lstStyle/>
        <a:p>
          <a:endParaRPr lang="en-GB" sz="1800" dirty="0">
            <a:effectLst/>
          </a:endParaRPr>
        </a:p>
      </dgm:t>
    </dgm:pt>
    <dgm:pt modelId="{F3E55C6F-AC9C-0F4B-992C-10004F5EAEF0}" type="par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3CAB02A3-DEEC-9046-A3D2-01FBE8317A71}" type="sibTrans" cxnId="{3975ABC9-E7D9-7F45-8FF3-F893B023A40A}">
      <dgm:prSet/>
      <dgm:spPr/>
      <dgm:t>
        <a:bodyPr/>
        <a:lstStyle/>
        <a:p>
          <a:endParaRPr lang="en-GB">
            <a:effectLst/>
          </a:endParaRPr>
        </a:p>
      </dgm:t>
    </dgm:pt>
    <dgm:pt modelId="{CE311A0F-82DF-C94E-85C2-DFF4E3A70F6A}">
      <dgm:prSet custT="1"/>
      <dgm:spPr>
        <a:solidFill>
          <a:srgbClr val="FF7E79"/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43857F5A-8510-974B-9745-2B55D39A1ED4}" type="par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FDD71A4C-DCA1-D44C-86DE-6B2E8247B64B}" type="sibTrans" cxnId="{1496C227-4FFA-0D4F-B9AA-F009861F1C28}">
      <dgm:prSet/>
      <dgm:spPr/>
      <dgm:t>
        <a:bodyPr/>
        <a:lstStyle/>
        <a:p>
          <a:endParaRPr lang="en-GB">
            <a:effectLst/>
          </a:endParaRPr>
        </a:p>
      </dgm:t>
    </dgm:pt>
    <dgm:pt modelId="{99AC483F-FE1F-9443-82D1-91F8C0AF0330}">
      <dgm:prSet phldrT="[Text]" custT="1"/>
      <dgm:spPr>
        <a:solidFill>
          <a:srgbClr val="F3C000"/>
        </a:solidFill>
      </dgm:spPr>
      <dgm:t>
        <a:bodyPr/>
        <a:lstStyle/>
        <a:p>
          <a:endParaRPr lang="en-GB" sz="1800" dirty="0"/>
        </a:p>
      </dgm:t>
    </dgm:pt>
    <dgm:pt modelId="{2337A8A7-2D80-D544-82D7-0665444F99A1}" type="parTrans" cxnId="{AC0EC0A5-47FD-634A-9FD2-B339B3617BB6}">
      <dgm:prSet/>
      <dgm:spPr/>
      <dgm:t>
        <a:bodyPr/>
        <a:lstStyle/>
        <a:p>
          <a:endParaRPr lang="en-GB"/>
        </a:p>
      </dgm:t>
    </dgm:pt>
    <dgm:pt modelId="{5808E63C-2DE2-914D-AF13-C8C68C82DF2F}" type="sibTrans" cxnId="{AC0EC0A5-47FD-634A-9FD2-B339B3617BB6}">
      <dgm:prSet/>
      <dgm:spPr/>
      <dgm:t>
        <a:bodyPr/>
        <a:lstStyle/>
        <a:p>
          <a:endParaRPr lang="en-GB"/>
        </a:p>
      </dgm:t>
    </dgm:pt>
    <dgm:pt modelId="{741E8633-7AC3-E146-976D-E89AD6EBC8C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GB" sz="1400" i="1" dirty="0">
            <a:effectLst/>
          </a:endParaRPr>
        </a:p>
      </dgm:t>
    </dgm:pt>
    <dgm:pt modelId="{A96A6F96-BBBF-ED4D-9E3F-A0C45AA67D0F}" type="sib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B958FE36-3549-2E43-A105-14B5D16767EA}" type="parTrans" cxnId="{3790A9FC-2CB7-D542-9E1F-EB02AD99D883}">
      <dgm:prSet/>
      <dgm:spPr/>
      <dgm:t>
        <a:bodyPr/>
        <a:lstStyle/>
        <a:p>
          <a:endParaRPr lang="en-GB">
            <a:effectLst/>
          </a:endParaRPr>
        </a:p>
      </dgm:t>
    </dgm:pt>
    <dgm:pt modelId="{D24D4731-C265-A140-B1D4-43FE7AC3FAAF}" type="pres">
      <dgm:prSet presAssocID="{2691D141-C9CD-7A49-8EA6-C19CEFB6AFC9}" presName="Name0" presStyleCnt="0">
        <dgm:presLayoutVars>
          <dgm:dir/>
          <dgm:animLvl val="lvl"/>
          <dgm:resizeHandles val="exact"/>
        </dgm:presLayoutVars>
      </dgm:prSet>
      <dgm:spPr/>
    </dgm:pt>
    <dgm:pt modelId="{0BA01BED-F0FF-C540-A845-69AE46AF24D7}" type="pres">
      <dgm:prSet presAssocID="{99AC483F-FE1F-9443-82D1-91F8C0AF0330}" presName="Name8" presStyleCnt="0"/>
      <dgm:spPr/>
    </dgm:pt>
    <dgm:pt modelId="{223859A0-C5E2-6B46-8D8E-4531F5485350}" type="pres">
      <dgm:prSet presAssocID="{99AC483F-FE1F-9443-82D1-91F8C0AF0330}" presName="level" presStyleLbl="node1" presStyleIdx="0" presStyleCnt="4" custScaleY="67788">
        <dgm:presLayoutVars>
          <dgm:chMax val="1"/>
          <dgm:bulletEnabled val="1"/>
        </dgm:presLayoutVars>
      </dgm:prSet>
      <dgm:spPr/>
    </dgm:pt>
    <dgm:pt modelId="{A5952883-A5BF-E340-A1D3-1A88341E2328}" type="pres">
      <dgm:prSet presAssocID="{99AC483F-FE1F-9443-82D1-91F8C0AF03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97C6-7D3C-2740-A2BD-99B1E2FC4863}" type="pres">
      <dgm:prSet presAssocID="{14208D6A-4D6F-5B48-BB5B-DDAD2115CE97}" presName="Name8" presStyleCnt="0"/>
      <dgm:spPr/>
    </dgm:pt>
    <dgm:pt modelId="{E914AC51-8F15-D249-9A80-08972B149F11}" type="pres">
      <dgm:prSet presAssocID="{14208D6A-4D6F-5B48-BB5B-DDAD2115CE97}" presName="level" presStyleLbl="node1" presStyleIdx="1" presStyleCnt="4" custScaleY="42042">
        <dgm:presLayoutVars>
          <dgm:chMax val="1"/>
          <dgm:bulletEnabled val="1"/>
        </dgm:presLayoutVars>
      </dgm:prSet>
      <dgm:spPr/>
    </dgm:pt>
    <dgm:pt modelId="{F0B196A5-A44D-FC42-893A-6A1580076119}" type="pres">
      <dgm:prSet presAssocID="{14208D6A-4D6F-5B48-BB5B-DDAD2115CE9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1BBD394-E844-1C44-B314-948D3F330D86}" type="pres">
      <dgm:prSet presAssocID="{741E8633-7AC3-E146-976D-E89AD6EBC8C5}" presName="Name8" presStyleCnt="0"/>
      <dgm:spPr/>
    </dgm:pt>
    <dgm:pt modelId="{403E5BF1-1C5B-FB4F-B99F-D866935E78A8}" type="pres">
      <dgm:prSet presAssocID="{741E8633-7AC3-E146-976D-E89AD6EBC8C5}" presName="level" presStyleLbl="node1" presStyleIdx="2" presStyleCnt="4" custScaleY="47427">
        <dgm:presLayoutVars>
          <dgm:chMax val="1"/>
          <dgm:bulletEnabled val="1"/>
        </dgm:presLayoutVars>
      </dgm:prSet>
      <dgm:spPr/>
    </dgm:pt>
    <dgm:pt modelId="{B48AF8E9-260B-DF4E-A614-C7B24E88EE69}" type="pres">
      <dgm:prSet presAssocID="{741E8633-7AC3-E146-976D-E89AD6EBC8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C492AD-6802-FA4B-997F-996420A397E6}" type="pres">
      <dgm:prSet presAssocID="{CE311A0F-82DF-C94E-85C2-DFF4E3A70F6A}" presName="Name8" presStyleCnt="0"/>
      <dgm:spPr/>
    </dgm:pt>
    <dgm:pt modelId="{5DE7DC48-15D3-6249-8492-4E058DC9C4A8}" type="pres">
      <dgm:prSet presAssocID="{CE311A0F-82DF-C94E-85C2-DFF4E3A70F6A}" presName="level" presStyleLbl="node1" presStyleIdx="3" presStyleCnt="4" custScaleY="74149">
        <dgm:presLayoutVars>
          <dgm:chMax val="1"/>
          <dgm:bulletEnabled val="1"/>
        </dgm:presLayoutVars>
      </dgm:prSet>
      <dgm:spPr/>
    </dgm:pt>
    <dgm:pt modelId="{C97AA80A-900F-C241-BDBE-4CD6D81236FB}" type="pres">
      <dgm:prSet presAssocID="{CE311A0F-82DF-C94E-85C2-DFF4E3A70F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1512025-93FB-5A41-ADDA-D36B82E6FF65}" type="presOf" srcId="{741E8633-7AC3-E146-976D-E89AD6EBC8C5}" destId="{403E5BF1-1C5B-FB4F-B99F-D866935E78A8}" srcOrd="0" destOrd="0" presId="urn:microsoft.com/office/officeart/2005/8/layout/pyramid1"/>
    <dgm:cxn modelId="{1496C227-4FFA-0D4F-B9AA-F009861F1C28}" srcId="{2691D141-C9CD-7A49-8EA6-C19CEFB6AFC9}" destId="{CE311A0F-82DF-C94E-85C2-DFF4E3A70F6A}" srcOrd="3" destOrd="0" parTransId="{43857F5A-8510-974B-9745-2B55D39A1ED4}" sibTransId="{FDD71A4C-DCA1-D44C-86DE-6B2E8247B64B}"/>
    <dgm:cxn modelId="{2BBB474B-B39C-C947-A7A1-B6DB4778A60D}" type="presOf" srcId="{741E8633-7AC3-E146-976D-E89AD6EBC8C5}" destId="{B48AF8E9-260B-DF4E-A614-C7B24E88EE69}" srcOrd="1" destOrd="0" presId="urn:microsoft.com/office/officeart/2005/8/layout/pyramid1"/>
    <dgm:cxn modelId="{27CAF15C-6C1D-714C-88FD-A3F58C73B9ED}" type="presOf" srcId="{14208D6A-4D6F-5B48-BB5B-DDAD2115CE97}" destId="{F0B196A5-A44D-FC42-893A-6A1580076119}" srcOrd="1" destOrd="0" presId="urn:microsoft.com/office/officeart/2005/8/layout/pyramid1"/>
    <dgm:cxn modelId="{06A31D77-3278-8943-9109-46782FBEA69E}" type="presOf" srcId="{99AC483F-FE1F-9443-82D1-91F8C0AF0330}" destId="{A5952883-A5BF-E340-A1D3-1A88341E2328}" srcOrd="1" destOrd="0" presId="urn:microsoft.com/office/officeart/2005/8/layout/pyramid1"/>
    <dgm:cxn modelId="{2B8A9583-A61E-B348-93D4-5ED6E32A0EB4}" type="presOf" srcId="{99AC483F-FE1F-9443-82D1-91F8C0AF0330}" destId="{223859A0-C5E2-6B46-8D8E-4531F5485350}" srcOrd="0" destOrd="0" presId="urn:microsoft.com/office/officeart/2005/8/layout/pyramid1"/>
    <dgm:cxn modelId="{9C138D99-70D7-9146-9EFA-070D0417A0DE}" type="presOf" srcId="{CE311A0F-82DF-C94E-85C2-DFF4E3A70F6A}" destId="{C97AA80A-900F-C241-BDBE-4CD6D81236FB}" srcOrd="1" destOrd="0" presId="urn:microsoft.com/office/officeart/2005/8/layout/pyramid1"/>
    <dgm:cxn modelId="{AC0EC0A5-47FD-634A-9FD2-B339B3617BB6}" srcId="{2691D141-C9CD-7A49-8EA6-C19CEFB6AFC9}" destId="{99AC483F-FE1F-9443-82D1-91F8C0AF0330}" srcOrd="0" destOrd="0" parTransId="{2337A8A7-2D80-D544-82D7-0665444F99A1}" sibTransId="{5808E63C-2DE2-914D-AF13-C8C68C82DF2F}"/>
    <dgm:cxn modelId="{28A67EC3-4C9D-3746-B902-F7E962B7711B}" type="presOf" srcId="{CE311A0F-82DF-C94E-85C2-DFF4E3A70F6A}" destId="{5DE7DC48-15D3-6249-8492-4E058DC9C4A8}" srcOrd="0" destOrd="0" presId="urn:microsoft.com/office/officeart/2005/8/layout/pyramid1"/>
    <dgm:cxn modelId="{3975ABC9-E7D9-7F45-8FF3-F893B023A40A}" srcId="{2691D141-C9CD-7A49-8EA6-C19CEFB6AFC9}" destId="{14208D6A-4D6F-5B48-BB5B-DDAD2115CE97}" srcOrd="1" destOrd="0" parTransId="{F3E55C6F-AC9C-0F4B-992C-10004F5EAEF0}" sibTransId="{3CAB02A3-DEEC-9046-A3D2-01FBE8317A71}"/>
    <dgm:cxn modelId="{3DDE45D0-AFF5-E64E-8B2D-D393BBF8D391}" type="presOf" srcId="{14208D6A-4D6F-5B48-BB5B-DDAD2115CE97}" destId="{E914AC51-8F15-D249-9A80-08972B149F11}" srcOrd="0" destOrd="0" presId="urn:microsoft.com/office/officeart/2005/8/layout/pyramid1"/>
    <dgm:cxn modelId="{F643A3D4-3A30-2B4F-BE05-554BF1CDDE1F}" type="presOf" srcId="{2691D141-C9CD-7A49-8EA6-C19CEFB6AFC9}" destId="{D24D4731-C265-A140-B1D4-43FE7AC3FAAF}" srcOrd="0" destOrd="0" presId="urn:microsoft.com/office/officeart/2005/8/layout/pyramid1"/>
    <dgm:cxn modelId="{3790A9FC-2CB7-D542-9E1F-EB02AD99D883}" srcId="{2691D141-C9CD-7A49-8EA6-C19CEFB6AFC9}" destId="{741E8633-7AC3-E146-976D-E89AD6EBC8C5}" srcOrd="2" destOrd="0" parTransId="{B958FE36-3549-2E43-A105-14B5D16767EA}" sibTransId="{A96A6F96-BBBF-ED4D-9E3F-A0C45AA67D0F}"/>
    <dgm:cxn modelId="{0764C5F9-7315-5845-BF8F-39D40C60DC80}" type="presParOf" srcId="{D24D4731-C265-A140-B1D4-43FE7AC3FAAF}" destId="{0BA01BED-F0FF-C540-A845-69AE46AF24D7}" srcOrd="0" destOrd="0" presId="urn:microsoft.com/office/officeart/2005/8/layout/pyramid1"/>
    <dgm:cxn modelId="{04B463C4-CAFF-5642-829A-B0CDE974D0F4}" type="presParOf" srcId="{0BA01BED-F0FF-C540-A845-69AE46AF24D7}" destId="{223859A0-C5E2-6B46-8D8E-4531F5485350}" srcOrd="0" destOrd="0" presId="urn:microsoft.com/office/officeart/2005/8/layout/pyramid1"/>
    <dgm:cxn modelId="{DB57C9B3-C6B4-E74B-BF82-0DD1FCCAFC6A}" type="presParOf" srcId="{0BA01BED-F0FF-C540-A845-69AE46AF24D7}" destId="{A5952883-A5BF-E340-A1D3-1A88341E2328}" srcOrd="1" destOrd="0" presId="urn:microsoft.com/office/officeart/2005/8/layout/pyramid1"/>
    <dgm:cxn modelId="{1707412F-1DBA-5C43-B05B-D39BC3625F43}" type="presParOf" srcId="{D24D4731-C265-A140-B1D4-43FE7AC3FAAF}" destId="{C96797C6-7D3C-2740-A2BD-99B1E2FC4863}" srcOrd="1" destOrd="0" presId="urn:microsoft.com/office/officeart/2005/8/layout/pyramid1"/>
    <dgm:cxn modelId="{A15F0599-93B8-CC4F-A794-E3B4231525D8}" type="presParOf" srcId="{C96797C6-7D3C-2740-A2BD-99B1E2FC4863}" destId="{E914AC51-8F15-D249-9A80-08972B149F11}" srcOrd="0" destOrd="0" presId="urn:microsoft.com/office/officeart/2005/8/layout/pyramid1"/>
    <dgm:cxn modelId="{38D21E5F-C6CC-8241-904A-D63B4F1A8FF8}" type="presParOf" srcId="{C96797C6-7D3C-2740-A2BD-99B1E2FC4863}" destId="{F0B196A5-A44D-FC42-893A-6A1580076119}" srcOrd="1" destOrd="0" presId="urn:microsoft.com/office/officeart/2005/8/layout/pyramid1"/>
    <dgm:cxn modelId="{53EDD0F0-BB11-D145-AD86-1A67B3E84252}" type="presParOf" srcId="{D24D4731-C265-A140-B1D4-43FE7AC3FAAF}" destId="{71BBD394-E844-1C44-B314-948D3F330D86}" srcOrd="2" destOrd="0" presId="urn:microsoft.com/office/officeart/2005/8/layout/pyramid1"/>
    <dgm:cxn modelId="{1801331E-98FB-6F4D-83A7-D29C837751F9}" type="presParOf" srcId="{71BBD394-E844-1C44-B314-948D3F330D86}" destId="{403E5BF1-1C5B-FB4F-B99F-D866935E78A8}" srcOrd="0" destOrd="0" presId="urn:microsoft.com/office/officeart/2005/8/layout/pyramid1"/>
    <dgm:cxn modelId="{D79B6F10-1642-EB47-9E53-7210A4FB0D06}" type="presParOf" srcId="{71BBD394-E844-1C44-B314-948D3F330D86}" destId="{B48AF8E9-260B-DF4E-A614-C7B24E88EE69}" srcOrd="1" destOrd="0" presId="urn:microsoft.com/office/officeart/2005/8/layout/pyramid1"/>
    <dgm:cxn modelId="{DF8F05E2-56B7-8348-8AA9-ADC66EA5B15A}" type="presParOf" srcId="{D24D4731-C265-A140-B1D4-43FE7AC3FAAF}" destId="{73C492AD-6802-FA4B-997F-996420A397E6}" srcOrd="3" destOrd="0" presId="urn:microsoft.com/office/officeart/2005/8/layout/pyramid1"/>
    <dgm:cxn modelId="{8715F7A4-CCEF-924C-9790-19D055ED0264}" type="presParOf" srcId="{73C492AD-6802-FA4B-997F-996420A397E6}" destId="{5DE7DC48-15D3-6249-8492-4E058DC9C4A8}" srcOrd="0" destOrd="0" presId="urn:microsoft.com/office/officeart/2005/8/layout/pyramid1"/>
    <dgm:cxn modelId="{11B98E1B-0425-BE48-BDED-9C80222C1DEF}" type="presParOf" srcId="{73C492AD-6802-FA4B-997F-996420A397E6}" destId="{C97AA80A-900F-C241-BDBE-4CD6D81236F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effectLst/>
            </a:rPr>
            <a:t>(Performance, Security, Code quality, Mutation, Memory leakage, Contracts,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4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chemeClr val="tx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  <a:endParaRPr lang="en-GB" sz="1800" kern="1200" dirty="0">
            <a:effectLst/>
          </a:endParaRP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2941955" y="0"/>
          <a:ext cx="2437742" cy="1143697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E2E</a:t>
          </a:r>
          <a:endParaRPr lang="en-GB" sz="1800" kern="1200" dirty="0"/>
        </a:p>
      </dsp:txBody>
      <dsp:txXfrm>
        <a:off x="2941955" y="0"/>
        <a:ext cx="2437742" cy="1143697"/>
      </dsp:txXfrm>
    </dsp:sp>
    <dsp:sp modelId="{E914AC51-8F15-D249-9A80-08972B149F11}">
      <dsp:nvSpPr>
        <dsp:cNvPr id="0" name=""/>
        <dsp:cNvSpPr/>
      </dsp:nvSpPr>
      <dsp:spPr>
        <a:xfrm>
          <a:off x="2186013" y="1143697"/>
          <a:ext cx="3949625" cy="709319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Functional</a:t>
          </a:r>
        </a:p>
      </dsp:txBody>
      <dsp:txXfrm>
        <a:off x="2877198" y="1143697"/>
        <a:ext cx="2567256" cy="709319"/>
      </dsp:txXfrm>
    </dsp:sp>
    <dsp:sp modelId="{403E5BF1-1C5B-FB4F-B99F-D866935E78A8}">
      <dsp:nvSpPr>
        <dsp:cNvPr id="0" name=""/>
        <dsp:cNvSpPr/>
      </dsp:nvSpPr>
      <dsp:spPr>
        <a:xfrm>
          <a:off x="1333246" y="1853016"/>
          <a:ext cx="5655160" cy="800173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Unit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(and maybe Contracts)</a:t>
          </a:r>
        </a:p>
      </dsp:txBody>
      <dsp:txXfrm>
        <a:off x="2322899" y="1853016"/>
        <a:ext cx="3675854" cy="800173"/>
      </dsp:txXfrm>
    </dsp:sp>
    <dsp:sp modelId="{5DE7DC48-15D3-6249-8492-4E058DC9C4A8}">
      <dsp:nvSpPr>
        <dsp:cNvPr id="0" name=""/>
        <dsp:cNvSpPr/>
      </dsp:nvSpPr>
      <dsp:spPr>
        <a:xfrm>
          <a:off x="0" y="2653189"/>
          <a:ext cx="8321653" cy="1251018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</a:rPr>
            <a:t>Static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effectLst/>
            </a:rPr>
            <a:t>(Performance, Security, Code quality, Mutation, Memory leakage, Accessibility, Snapshots)</a:t>
          </a:r>
        </a:p>
      </dsp:txBody>
      <dsp:txXfrm>
        <a:off x="1456289" y="2653189"/>
        <a:ext cx="5409074" cy="12510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1374678" y="0"/>
          <a:ext cx="1139076" cy="534411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</dsp:txBody>
      <dsp:txXfrm>
        <a:off x="1374678" y="0"/>
        <a:ext cx="1139076" cy="534411"/>
      </dsp:txXfrm>
    </dsp:sp>
    <dsp:sp modelId="{E914AC51-8F15-D249-9A80-08972B149F11}">
      <dsp:nvSpPr>
        <dsp:cNvPr id="0" name=""/>
        <dsp:cNvSpPr/>
      </dsp:nvSpPr>
      <dsp:spPr>
        <a:xfrm>
          <a:off x="1021451" y="534411"/>
          <a:ext cx="1845529" cy="331441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</dsp:txBody>
      <dsp:txXfrm>
        <a:off x="1344419" y="534411"/>
        <a:ext cx="1199594" cy="331441"/>
      </dsp:txXfrm>
    </dsp:sp>
    <dsp:sp modelId="{403E5BF1-1C5B-FB4F-B99F-D866935E78A8}">
      <dsp:nvSpPr>
        <dsp:cNvPr id="0" name=""/>
        <dsp:cNvSpPr/>
      </dsp:nvSpPr>
      <dsp:spPr>
        <a:xfrm>
          <a:off x="622981" y="865853"/>
          <a:ext cx="2642469" cy="373894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1085413" y="865853"/>
        <a:ext cx="1717605" cy="373894"/>
      </dsp:txXfrm>
    </dsp:sp>
    <dsp:sp modelId="{5DE7DC48-15D3-6249-8492-4E058DC9C4A8}">
      <dsp:nvSpPr>
        <dsp:cNvPr id="0" name=""/>
        <dsp:cNvSpPr/>
      </dsp:nvSpPr>
      <dsp:spPr>
        <a:xfrm>
          <a:off x="0" y="1239747"/>
          <a:ext cx="3888432" cy="584559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680475" y="1239747"/>
        <a:ext cx="2527481" cy="5845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859A0-C5E2-6B46-8D8E-4531F5485350}">
      <dsp:nvSpPr>
        <dsp:cNvPr id="0" name=""/>
        <dsp:cNvSpPr/>
      </dsp:nvSpPr>
      <dsp:spPr>
        <a:xfrm>
          <a:off x="1374678" y="0"/>
          <a:ext cx="1139076" cy="534411"/>
        </a:xfrm>
        <a:prstGeom prst="trapezoid">
          <a:avLst>
            <a:gd name="adj" fmla="val 106573"/>
          </a:avLst>
        </a:prstGeom>
        <a:solidFill>
          <a:srgbClr val="F3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</dsp:txBody>
      <dsp:txXfrm>
        <a:off x="1374678" y="0"/>
        <a:ext cx="1139076" cy="534411"/>
      </dsp:txXfrm>
    </dsp:sp>
    <dsp:sp modelId="{E914AC51-8F15-D249-9A80-08972B149F11}">
      <dsp:nvSpPr>
        <dsp:cNvPr id="0" name=""/>
        <dsp:cNvSpPr/>
      </dsp:nvSpPr>
      <dsp:spPr>
        <a:xfrm>
          <a:off x="1021451" y="534411"/>
          <a:ext cx="1845529" cy="331441"/>
        </a:xfrm>
        <a:prstGeom prst="trapezoid">
          <a:avLst>
            <a:gd name="adj" fmla="val 106573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effectLst/>
          </a:endParaRPr>
        </a:p>
      </dsp:txBody>
      <dsp:txXfrm>
        <a:off x="1344419" y="534411"/>
        <a:ext cx="1199594" cy="331441"/>
      </dsp:txXfrm>
    </dsp:sp>
    <dsp:sp modelId="{403E5BF1-1C5B-FB4F-B99F-D866935E78A8}">
      <dsp:nvSpPr>
        <dsp:cNvPr id="0" name=""/>
        <dsp:cNvSpPr/>
      </dsp:nvSpPr>
      <dsp:spPr>
        <a:xfrm>
          <a:off x="622981" y="865853"/>
          <a:ext cx="2642469" cy="373894"/>
        </a:xfrm>
        <a:prstGeom prst="trapezoid">
          <a:avLst>
            <a:gd name="adj" fmla="val 106573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1085413" y="865853"/>
        <a:ext cx="1717605" cy="373894"/>
      </dsp:txXfrm>
    </dsp:sp>
    <dsp:sp modelId="{5DE7DC48-15D3-6249-8492-4E058DC9C4A8}">
      <dsp:nvSpPr>
        <dsp:cNvPr id="0" name=""/>
        <dsp:cNvSpPr/>
      </dsp:nvSpPr>
      <dsp:spPr>
        <a:xfrm>
          <a:off x="0" y="1239747"/>
          <a:ext cx="3888432" cy="584559"/>
        </a:xfrm>
        <a:prstGeom prst="trapezoid">
          <a:avLst>
            <a:gd name="adj" fmla="val 106573"/>
          </a:avLst>
        </a:prstGeom>
        <a:solidFill>
          <a:srgbClr val="FF7E7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i="1" kern="1200" dirty="0">
            <a:effectLst/>
          </a:endParaRPr>
        </a:p>
      </dsp:txBody>
      <dsp:txXfrm>
        <a:off x="680475" y="1239747"/>
        <a:ext cx="2527481" cy="584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5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6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49145" y="188886"/>
            <a:ext cx="843972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Planning communicatie</a:t>
            </a:r>
          </a:p>
        </p:txBody>
      </p:sp>
      <p:sp>
        <p:nvSpPr>
          <p:cNvPr id="26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60" y="349630"/>
            <a:ext cx="8440337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92052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19/10/23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Icons</a:t>
            </a: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dirty="0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transition spd="slow">
    <p:push dir="u"/>
  </p:transition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23" r:id="rId30"/>
    <p:sldLayoutId id="2147483732" r:id="rId31"/>
  </p:sldLayoutIdLst>
  <p:transition spd="slow">
    <p:push dir="u"/>
  </p:transition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memory-leaks-memory-8f1cc7495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06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woman-working-on-vacation-gm1133651422-300958149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ftware-testing-service-76248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5.jpeg"/><Relationship Id="rId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llia-lebid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5095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4A908F-135C-CC5F-2138-D9D9F0A778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7929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Accessibility tests</a:t>
            </a:r>
          </a:p>
        </p:txBody>
      </p:sp>
      <p:pic>
        <p:nvPicPr>
          <p:cNvPr id="5" name="Picture 4" descr="A person and a child using devices&#10;&#10;Description automatically generated">
            <a:extLst>
              <a:ext uri="{FF2B5EF4-FFF2-40B4-BE49-F238E27FC236}">
                <a16:creationId xmlns:a16="http://schemas.microsoft.com/office/drawing/2014/main" id="{EFD7D246-1B2B-4285-B2D3-D802AA833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04" y="630745"/>
            <a:ext cx="3956792" cy="395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FA60B-1DE8-590B-45BA-B0866584C275}"/>
              </a:ext>
            </a:extLst>
          </p:cNvPr>
          <p:cNvSpPr txBox="1"/>
          <p:nvPr/>
        </p:nvSpPr>
        <p:spPr>
          <a:xfrm>
            <a:off x="2823746" y="4424538"/>
            <a:ext cx="3490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Image by vectorjuice on Freepik</a:t>
            </a:r>
          </a:p>
        </p:txBody>
      </p:sp>
    </p:spTree>
    <p:extLst>
      <p:ext uri="{BB962C8B-B14F-4D97-AF65-F5344CB8AC3E}">
        <p14:creationId xmlns:p14="http://schemas.microsoft.com/office/powerpoint/2010/main" val="10259254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Performance tests</a:t>
            </a:r>
          </a:p>
        </p:txBody>
      </p:sp>
      <p:pic>
        <p:nvPicPr>
          <p:cNvPr id="29" name="Picture 28" descr="A tablet with a clock and a rocket&#10;&#10;Description automatically generated">
            <a:extLst>
              <a:ext uri="{FF2B5EF4-FFF2-40B4-BE49-F238E27FC236}">
                <a16:creationId xmlns:a16="http://schemas.microsoft.com/office/drawing/2014/main" id="{A1CD7617-CF49-D8F1-9E66-4AB479EBB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3" y="925835"/>
            <a:ext cx="3291830" cy="3291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60C5EE-5D8C-4BD1-CA3C-5FCE9597845B}"/>
              </a:ext>
            </a:extLst>
          </p:cNvPr>
          <p:cNvSpPr txBox="1"/>
          <p:nvPr/>
        </p:nvSpPr>
        <p:spPr>
          <a:xfrm>
            <a:off x="2848478" y="4032999"/>
            <a:ext cx="344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Image by vectorjuice on Freepik</a:t>
            </a:r>
          </a:p>
        </p:txBody>
      </p:sp>
    </p:spTree>
    <p:extLst>
      <p:ext uri="{BB962C8B-B14F-4D97-AF65-F5344CB8AC3E}">
        <p14:creationId xmlns:p14="http://schemas.microsoft.com/office/powerpoint/2010/main" val="5826609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Mutation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88BED-7EA8-491D-3CE1-44A208DF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/>
          <a:stretch/>
        </p:blipFill>
        <p:spPr>
          <a:xfrm>
            <a:off x="1547521" y="627534"/>
            <a:ext cx="6048957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3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Memory leakage tests</a:t>
            </a:r>
          </a:p>
        </p:txBody>
      </p:sp>
      <p:pic>
        <p:nvPicPr>
          <p:cNvPr id="13" name="Picture 12" descr="A toy story character next to another toy&#10;&#10;Description automatically generated">
            <a:extLst>
              <a:ext uri="{FF2B5EF4-FFF2-40B4-BE49-F238E27FC236}">
                <a16:creationId xmlns:a16="http://schemas.microsoft.com/office/drawing/2014/main" id="{C4E46DC0-E105-B529-12C8-3BA1F3A9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022" y="1015159"/>
            <a:ext cx="6961956" cy="3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4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Snapshot tests</a:t>
            </a:r>
          </a:p>
        </p:txBody>
      </p:sp>
      <p:pic>
        <p:nvPicPr>
          <p:cNvPr id="1026" name="Picture 2" descr="SnapDragon® - New York Apple Association">
            <a:extLst>
              <a:ext uri="{FF2B5EF4-FFF2-40B4-BE49-F238E27FC236}">
                <a16:creationId xmlns:a16="http://schemas.microsoft.com/office/drawing/2014/main" id="{87F39CBD-DBBE-B1E7-1779-9D611306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8" y="820658"/>
            <a:ext cx="2583243" cy="20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Dragon® - New York Apple Association">
            <a:extLst>
              <a:ext uri="{FF2B5EF4-FFF2-40B4-BE49-F238E27FC236}">
                <a16:creationId xmlns:a16="http://schemas.microsoft.com/office/drawing/2014/main" id="{9E6D2438-0613-517C-83AC-CD76E07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3003798"/>
            <a:ext cx="2718214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premium imported – Subzfresh">
            <a:extLst>
              <a:ext uri="{FF2B5EF4-FFF2-40B4-BE49-F238E27FC236}">
                <a16:creationId xmlns:a16="http://schemas.microsoft.com/office/drawing/2014/main" id="{C07B8988-273C-5985-6D2C-238EFC2F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90" y="714413"/>
            <a:ext cx="2135740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318DC722-ABA6-57D7-6928-06A8DB7B4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1657350"/>
            <a:ext cx="914400" cy="914400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21A514C9-0AD9-76A3-BEC9-471FD4B3F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696" y="384049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A439DC12-72B5-ABEC-B6A4-E3B73331F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1657350"/>
            <a:ext cx="914400" cy="914400"/>
          </a:xfrm>
          <a:prstGeom prst="rect">
            <a:avLst/>
          </a:prstGeom>
        </p:spPr>
      </p:pic>
      <p:pic>
        <p:nvPicPr>
          <p:cNvPr id="1034" name="Picture 10" descr="Granny Smith (Green) Apple - fruityland">
            <a:extLst>
              <a:ext uri="{FF2B5EF4-FFF2-40B4-BE49-F238E27FC236}">
                <a16:creationId xmlns:a16="http://schemas.microsoft.com/office/drawing/2014/main" id="{E3093CD7-CE70-7822-6EFB-17FAFEFD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45" y="2715767"/>
            <a:ext cx="2581154" cy="22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5FC26E39-837B-9C45-9907-5B895B2C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976" y="384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Security tests</a:t>
            </a:r>
          </a:p>
        </p:txBody>
      </p:sp>
      <p:pic>
        <p:nvPicPr>
          <p:cNvPr id="5" name="Picture 4" descr="A person wearing a black mask holding a white sign&#10;&#10;Description automatically generated">
            <a:extLst>
              <a:ext uri="{FF2B5EF4-FFF2-40B4-BE49-F238E27FC236}">
                <a16:creationId xmlns:a16="http://schemas.microsoft.com/office/drawing/2014/main" id="{E5E7859E-BE9A-7B25-BE59-D7781EFD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787865"/>
            <a:ext cx="6984776" cy="435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38204-4A28-F6F9-1C6E-0CC78D210441}"/>
              </a:ext>
            </a:extLst>
          </p:cNvPr>
          <p:cNvSpPr txBox="1"/>
          <p:nvPr/>
        </p:nvSpPr>
        <p:spPr>
          <a:xfrm>
            <a:off x="1016797" y="821062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pngimg.com/download/50063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954413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Code quality tests</a:t>
            </a:r>
          </a:p>
        </p:txBody>
      </p:sp>
      <p:pic>
        <p:nvPicPr>
          <p:cNvPr id="7" name="Picture 6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7A6F3E4A-A636-9097-432A-4831EF9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5676" y="921375"/>
            <a:ext cx="5832648" cy="38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9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8301009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96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8971E-7CEB-AB50-CA53-DD4CDE10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15566"/>
            <a:ext cx="4200140" cy="3651870"/>
          </a:xfrm>
          <a:prstGeom prst="rect">
            <a:avLst/>
          </a:prstGeom>
        </p:spPr>
      </p:pic>
      <p:pic>
        <p:nvPicPr>
          <p:cNvPr id="3" name="Picture 2" descr="iDEAL - Wikipedia">
            <a:extLst>
              <a:ext uri="{FF2B5EF4-FFF2-40B4-BE49-F238E27FC236}">
                <a16:creationId xmlns:a16="http://schemas.microsoft.com/office/drawing/2014/main" id="{C25F5E9E-11DF-B122-0AA2-A9114315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3162059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5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132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715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47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E37EF-C48B-4F17-21AF-201106F5108E}"/>
              </a:ext>
            </a:extLst>
          </p:cNvPr>
          <p:cNvGraphicFramePr/>
          <p:nvPr/>
        </p:nvGraphicFramePr>
        <p:xfrm>
          <a:off x="467543" y="699542"/>
          <a:ext cx="8321653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01F51ED1-ABF9-DB4E-AD10-A06529CFFB12}"/>
              </a:ext>
            </a:extLst>
          </p:cNvPr>
          <p:cNvSpPr/>
          <p:nvPr/>
        </p:nvSpPr>
        <p:spPr>
          <a:xfrm>
            <a:off x="3764273" y="24670"/>
            <a:ext cx="1728192" cy="1080120"/>
          </a:xfrm>
          <a:prstGeom prst="cloud">
            <a:avLst/>
          </a:prstGeom>
          <a:solidFill>
            <a:srgbClr val="D6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41430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with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65D5-6635-2BB5-DF8B-9AF3002F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0" y="2167764"/>
            <a:ext cx="8440337" cy="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985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pic>
        <p:nvPicPr>
          <p:cNvPr id="8194" name="Picture 2" descr="The Red Green Refactor of TDD - Hashnode">
            <a:extLst>
              <a:ext uri="{FF2B5EF4-FFF2-40B4-BE49-F238E27FC236}">
                <a16:creationId xmlns:a16="http://schemas.microsoft.com/office/drawing/2014/main" id="{F9C1F1E6-E530-E8BE-DCC3-E70743F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36" y="1059582"/>
            <a:ext cx="5256584" cy="34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3554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Breaking the tests</a:t>
            </a:r>
          </a:p>
        </p:txBody>
      </p:sp>
      <p:pic>
        <p:nvPicPr>
          <p:cNvPr id="2" name="Picture Placeholder 31">
            <a:extLst>
              <a:ext uri="{FF2B5EF4-FFF2-40B4-BE49-F238E27FC236}">
                <a16:creationId xmlns:a16="http://schemas.microsoft.com/office/drawing/2014/main" id="{E4A33DB4-3639-7196-8EFB-EF31933BBFB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2099001" y="1131590"/>
            <a:ext cx="4945997" cy="327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06675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Close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635F840-9A0F-2EFE-6310-DE4FC27A0DD8}"/>
              </a:ext>
            </a:extLst>
          </p:cNvPr>
          <p:cNvSpPr txBox="1"/>
          <p:nvPr/>
        </p:nvSpPr>
        <p:spPr>
          <a:xfrm>
            <a:off x="348860" y="412342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06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7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FF78B-FE18-6D05-181B-FF316AC5662A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D541EC-399B-997B-58E2-DB98743B690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D1C1C-4F7C-1002-B01E-3741BE171F5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9" name="Graphic 8" descr="Close with solid fill">
              <a:extLst>
                <a:ext uri="{FF2B5EF4-FFF2-40B4-BE49-F238E27FC236}">
                  <a16:creationId xmlns:a16="http://schemas.microsoft.com/office/drawing/2014/main" id="{0DF83CF7-CF64-41C9-9D38-76F829B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BA735-EA00-C4DE-DA7B-E285C79A1477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A61FDCBE-0D8B-A7FF-DDBC-F6C44F8E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81" b="12381"/>
          <a:stretch>
            <a:fillRect/>
          </a:stretch>
        </p:blipFill>
        <p:spPr>
          <a:xfrm>
            <a:off x="5253737" y="3063691"/>
            <a:ext cx="3168352" cy="16682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D8E28-FA4D-F537-0740-B0920A8BDBCF}"/>
              </a:ext>
            </a:extLst>
          </p:cNvPr>
          <p:cNvSpPr txBox="1"/>
          <p:nvPr/>
        </p:nvSpPr>
        <p:spPr>
          <a:xfrm>
            <a:off x="5815835" y="247844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b</a:t>
            </a:r>
            <a:r>
              <a:rPr lang="en-NL" sz="2400" b="1">
                <a:solidFill>
                  <a:schemeClr val="bg2"/>
                </a:solidFill>
              </a:rPr>
              <a:t>y Illia Lebid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9FF1-26E8-294F-5AA2-BFE9CC9E929C}"/>
              </a:ext>
            </a:extLst>
          </p:cNvPr>
          <p:cNvSpPr txBox="1"/>
          <p:nvPr/>
        </p:nvSpPr>
        <p:spPr>
          <a:xfrm>
            <a:off x="5058001" y="1164073"/>
            <a:ext cx="355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FULL PROOF TESTING</a:t>
            </a:r>
            <a:endParaRPr lang="en-NL" sz="24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D5F7-5C98-4C3B-EA59-3C7B54D7288B}"/>
              </a:ext>
            </a:extLst>
          </p:cNvPr>
          <p:cNvSpPr txBox="1"/>
          <p:nvPr/>
        </p:nvSpPr>
        <p:spPr>
          <a:xfrm>
            <a:off x="4859710" y="1629478"/>
            <a:ext cx="395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A GUIDE TO STABLE APPLICATION</a:t>
            </a:r>
            <a:endParaRPr lang="en-NL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88345-4E50-9CD3-607B-D5951B081136}"/>
              </a:ext>
            </a:extLst>
          </p:cNvPr>
          <p:cNvSpPr/>
          <p:nvPr/>
        </p:nvSpPr>
        <p:spPr>
          <a:xfrm>
            <a:off x="5058000" y="2174989"/>
            <a:ext cx="3559821" cy="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425D-44EC-0826-D05C-B2B8EC69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/>
        </p:blipFill>
        <p:spPr>
          <a:xfrm>
            <a:off x="1" y="0"/>
            <a:ext cx="4571999" cy="5143500"/>
          </a:xfrm>
          <a:prstGeom prst="rect">
            <a:avLst/>
          </a:prstGeom>
        </p:spPr>
      </p:pic>
      <p:pic>
        <p:nvPicPr>
          <p:cNvPr id="3074" name="Picture 2" descr="ABN AMRO | World Economic Forum">
            <a:extLst>
              <a:ext uri="{FF2B5EF4-FFF2-40B4-BE49-F238E27FC236}">
                <a16:creationId xmlns:a16="http://schemas.microsoft.com/office/drawing/2014/main" id="{1333D85A-FCF0-3CC7-0CFD-BD5EDADB7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32726" r="6503" b="24801"/>
          <a:stretch/>
        </p:blipFill>
        <p:spPr bwMode="auto">
          <a:xfrm>
            <a:off x="5058000" y="50332"/>
            <a:ext cx="3490050" cy="9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4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47A691-4C7A-45D8-0BDA-BCFEE47849A8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CC3747-A4CC-4934-D5C6-34124137062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DA36EE-267F-BFB0-94B6-6CE78DEA0F13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43EEB942-65A0-9C99-79FB-7F7A2A2E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75CF9-F757-DDA3-EF7D-BAF158D93DF6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4500</a:t>
            </a:r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12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91BF8C-88AD-4E23-F9B3-A119EFB9DBD4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ndefined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5000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4000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AA7-EBA8-0E99-B49D-0A78BE541B2E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DA4B8C-7F22-2EBF-EEB1-EE4430F9FCD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457F0E-10A0-F0A1-F9CA-0F6C4C6A3B5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</a:t>
              </a:r>
              <a:r>
                <a:rPr lang="en-NL" sz="1000">
                  <a:solidFill>
                    <a:schemeClr val="bg1"/>
                  </a:solidFill>
                </a:rPr>
                <a:t>ive 10% discount if price is more than 1000</a:t>
              </a: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8B14A2B-4513-BBEB-9EF0-43387D9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false;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C0BDE9-DECE-350B-2A60-14BFEF67D1DD}"/>
              </a:ext>
            </a:extLst>
          </p:cNvPr>
          <p:cNvGrpSpPr/>
          <p:nvPr/>
        </p:nvGrpSpPr>
        <p:grpSpPr>
          <a:xfrm>
            <a:off x="5283543" y="1938880"/>
            <a:ext cx="3511597" cy="270000"/>
            <a:chOff x="5277600" y="1334174"/>
            <a:chExt cx="3511597" cy="27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EE9E37-5569-6542-9D61-0151F7EB04F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F5FA3-6E67-3300-2ECE-F88651DA527A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846CC1C-E3DC-2ED2-23D4-88CD6E8A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2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endParaRPr lang="en-GB" sz="10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3BD1A-A7D5-16E4-8890-F422965FCE44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3323B-E360-56C3-6649-5DB368491341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3E8167-85CE-7175-5BCB-0019C93EE22F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991ADE58-1ECC-87AB-7F65-9E780D68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518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083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20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Free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DE63B-C896-917D-3570-DD4E2D3759C9}"/>
              </a:ext>
            </a:extLst>
          </p:cNvPr>
          <p:cNvGrpSpPr/>
          <p:nvPr/>
        </p:nvGrpSpPr>
        <p:grpSpPr>
          <a:xfrm>
            <a:off x="5283543" y="2280157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C9EF55-23B9-1A85-7455-1EAE8017BE3D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695A91-E323-7422-5534-4E2FC046186C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B16C178C-E17D-F0FE-3155-4F7D0F4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6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'Free'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dirty="0">
                <a:solidFill>
                  <a:srgbClr val="FF0000"/>
                </a:solidFill>
                <a:latin typeface="Menlo" panose="020B0609030804020204" pitchFamily="49" charset="0"/>
              </a:rPr>
              <a:t>Uncaught error: PriceIsARequiredParameter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Traceability matrix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0FBB8FC-2C78-DA15-A0FC-CD8A5463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14909"/>
              </p:ext>
            </p:extLst>
          </p:nvPr>
        </p:nvGraphicFramePr>
        <p:xfrm>
          <a:off x="348860" y="915567"/>
          <a:ext cx="8440338" cy="38783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4707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1048846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699355">
                <a:tc>
                  <a:txBody>
                    <a:bodyPr/>
                    <a:lstStyle/>
                    <a:p>
                      <a:r>
                        <a:rPr lang="en-NL" dirty="0"/>
                        <a:t>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Expected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Is tested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63579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65837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CC006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CC0066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9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A27075-1DCF-B31D-A0D5-96A966757A2E}"/>
              </a:ext>
            </a:extLst>
          </p:cNvPr>
          <p:cNvSpPr/>
          <p:nvPr/>
        </p:nvSpPr>
        <p:spPr>
          <a:xfrm>
            <a:off x="348860" y="843558"/>
            <a:ext cx="4655188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Example (Unit testing)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61740-B850-947E-EBE7-85637B08547F}"/>
              </a:ext>
            </a:extLst>
          </p:cNvPr>
          <p:cNvSpPr txBox="1"/>
          <p:nvPr/>
        </p:nvSpPr>
        <p:spPr>
          <a:xfrm>
            <a:off x="348860" y="843558"/>
            <a:ext cx="4653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569CD6"/>
                </a:solidFill>
                <a:latin typeface="Menlo" panose="020B0609030804020204" pitchFamily="49" charset="0"/>
              </a:rPr>
              <a:t>typeof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 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!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 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'number'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PriceMust</a:t>
            </a:r>
            <a:r>
              <a:rPr lang="en-GB" sz="1000" dirty="0">
                <a:solidFill>
                  <a:srgbClr val="CE9178"/>
                </a:solidFill>
                <a:latin typeface="Menlo" panose="020B0609030804020204" pitchFamily="49" charset="0"/>
              </a:rPr>
              <a:t>B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eNumber’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(!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'PriceIsARequiredParameter’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000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8363FA-8EAA-5E2E-8566-6E95098B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43558"/>
            <a:ext cx="286636" cy="286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032C6-FF2C-7C47-3838-052FB142E85B}"/>
              </a:ext>
            </a:extLst>
          </p:cNvPr>
          <p:cNvSpPr txBox="1"/>
          <p:nvPr/>
        </p:nvSpPr>
        <p:spPr>
          <a:xfrm>
            <a:off x="5220072" y="8435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It should: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7AA4A8-B824-835B-894B-92EFBEBA795F}"/>
              </a:ext>
            </a:extLst>
          </p:cNvPr>
          <p:cNvGrpSpPr/>
          <p:nvPr/>
        </p:nvGrpSpPr>
        <p:grpSpPr>
          <a:xfrm>
            <a:off x="5283543" y="2280214"/>
            <a:ext cx="3511597" cy="270000"/>
            <a:chOff x="5277600" y="1334174"/>
            <a:chExt cx="3511597" cy="270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375CFD-CF16-3004-75DC-A21CC5EACB98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415353-C13D-433A-1C0B-D3B6FA6CCF62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a number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7E0F7D-11D1-CBA7-0BB4-1E806AAF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9E0089-2851-08AC-E62E-F5B8C23E460C}"/>
              </a:ext>
            </a:extLst>
          </p:cNvPr>
          <p:cNvGrpSpPr/>
          <p:nvPr/>
        </p:nvGrpSpPr>
        <p:grpSpPr>
          <a:xfrm>
            <a:off x="5283543" y="1270546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EA7408-D6C1-24F4-0A01-1BA031E2E08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A27D5AC-FDC9-7202-A894-88450E1C74C5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0% discount if price is less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1" name="Graphic 90" descr="Tick with solid fill">
              <a:extLst>
                <a:ext uri="{FF2B5EF4-FFF2-40B4-BE49-F238E27FC236}">
                  <a16:creationId xmlns:a16="http://schemas.microsoft.com/office/drawing/2014/main" id="{A90EF5F1-E3BD-FCDF-C3C2-EAEFDA24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499F2-3F8E-BB42-B48A-F6ED7C343C89}"/>
              </a:ext>
            </a:extLst>
          </p:cNvPr>
          <p:cNvGrpSpPr/>
          <p:nvPr/>
        </p:nvGrpSpPr>
        <p:grpSpPr>
          <a:xfrm>
            <a:off x="5283543" y="1607102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C6F01-3A5B-C098-2AFD-38C3D4209550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B33D46-64A9-1D84-C3A1-277655215288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more than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53B56A33-91F2-2A71-2AA9-62093ECE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D585F-BEDC-CD04-228E-F113E227199D}"/>
              </a:ext>
            </a:extLst>
          </p:cNvPr>
          <p:cNvGrpSpPr/>
          <p:nvPr/>
        </p:nvGrpSpPr>
        <p:grpSpPr>
          <a:xfrm>
            <a:off x="5283543" y="1943658"/>
            <a:ext cx="3511597" cy="270000"/>
            <a:chOff x="5277600" y="1334174"/>
            <a:chExt cx="3511597" cy="270000"/>
          </a:xfrm>
          <a:solidFill>
            <a:srgbClr val="00B05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FAE1C9-121D-B42F-B8E8-5EA235E64784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D05AC8-1BA4-BF9F-00D3-FA83DB8A4F36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grpFill/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Throw an error if price is not provided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Tick with solid fill">
              <a:extLst>
                <a:ext uri="{FF2B5EF4-FFF2-40B4-BE49-F238E27FC236}">
                  <a16:creationId xmlns:a16="http://schemas.microsoft.com/office/drawing/2014/main" id="{9F180D3A-457C-6A85-8E37-047CD386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83827-ED82-CB3C-AF5E-9D5D2F7C5A2A}"/>
              </a:ext>
            </a:extLst>
          </p:cNvPr>
          <p:cNvSpPr txBox="1"/>
          <p:nvPr/>
        </p:nvSpPr>
        <p:spPr>
          <a:xfrm>
            <a:off x="348860" y="4105984"/>
            <a:ext cx="4655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calculateDiscount</a:t>
            </a:r>
            <a:r>
              <a:rPr lang="en-GB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900</a:t>
            </a:r>
            <a:endParaRPr lang="en-GB" sz="10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en-GB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D5BE9-991D-E94B-FAE1-CACF83F69336}"/>
              </a:ext>
            </a:extLst>
          </p:cNvPr>
          <p:cNvGrpSpPr/>
          <p:nvPr/>
        </p:nvGrpSpPr>
        <p:grpSpPr>
          <a:xfrm>
            <a:off x="5283543" y="2616770"/>
            <a:ext cx="3511597" cy="270000"/>
            <a:chOff x="5277600" y="1334174"/>
            <a:chExt cx="3511597" cy="27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9AA354-828A-9486-9FDC-1BCCEA8DA332}"/>
                </a:ext>
              </a:extLst>
            </p:cNvPr>
            <p:cNvSpPr/>
            <p:nvPr/>
          </p:nvSpPr>
          <p:spPr>
            <a:xfrm>
              <a:off x="5277600" y="1334174"/>
              <a:ext cx="302400" cy="270000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C0D912-AFF7-5531-F9D5-4FE36574F7FD}"/>
                </a:ext>
              </a:extLst>
            </p:cNvPr>
            <p:cNvSpPr/>
            <p:nvPr/>
          </p:nvSpPr>
          <p:spPr>
            <a:xfrm>
              <a:off x="5652120" y="1334174"/>
              <a:ext cx="3137077" cy="270000"/>
            </a:xfrm>
            <a:prstGeom prst="rect">
              <a:avLst/>
            </a:prstGeom>
            <a:solidFill>
              <a:srgbClr val="00B050"/>
            </a:solidFill>
            <a:ln w="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00" dirty="0">
                  <a:solidFill>
                    <a:schemeClr val="bg1"/>
                  </a:solidFill>
                </a:rPr>
                <a:t>Give 10% discount if price is 1000</a:t>
              </a:r>
              <a:endParaRPr lang="en-NL" sz="1000">
                <a:solidFill>
                  <a:schemeClr val="bg1"/>
                </a:solidFill>
              </a:endParaRPr>
            </a:p>
          </p:txBody>
        </p:sp>
        <p:pic>
          <p:nvPicPr>
            <p:cNvPr id="15" name="Graphic 14" descr="Tick with solid fill">
              <a:extLst>
                <a:ext uri="{FF2B5EF4-FFF2-40B4-BE49-F238E27FC236}">
                  <a16:creationId xmlns:a16="http://schemas.microsoft.com/office/drawing/2014/main" id="{69BBED4F-7D52-5AB4-9CB7-4100A0CE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20800" y="1354535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6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B0C7F321-497F-AEA0-D6BF-26B6AFC1DC32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Recap (Testing types)</a:t>
            </a:r>
          </a:p>
        </p:txBody>
      </p:sp>
      <p:sp>
        <p:nvSpPr>
          <p:cNvPr id="49" name="Freeform 223"/>
          <p:cNvSpPr>
            <a:spLocks noEditPoints="1"/>
          </p:cNvSpPr>
          <p:nvPr/>
        </p:nvSpPr>
        <p:spPr bwMode="auto">
          <a:xfrm>
            <a:off x="6659899" y="1552626"/>
            <a:ext cx="806991" cy="86992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B520029-AE91-023B-0832-72A6CD73F762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E9E5E7F-85F2-B57C-EB3A-0F37AF228FF7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F8C5CD-AEC0-67EA-39DE-633C8C65BA8B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C2BA6029-67E7-924C-1F05-B6E26C04714F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54DBDD1F-5B63-4EAD-F6E1-807224133DD9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E1CD294C-46C9-1E2D-09DC-D7D4D6E2616C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98C1DE3-75EB-9CDC-C515-F69B87339964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D8FFCF5-4053-D9AC-7B31-FB56B5D613D2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21C9AEE-9710-33E5-3B8B-2CA0E9BF53F7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CBE0CE3-5BD6-B6F5-482D-DD2478B097AB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31883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Recap (Testing methods)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1568-ABAE-A12B-2B5E-86865B76F791}"/>
              </a:ext>
            </a:extLst>
          </p:cNvPr>
          <p:cNvGrpSpPr/>
          <p:nvPr/>
        </p:nvGrpSpPr>
        <p:grpSpPr>
          <a:xfrm>
            <a:off x="4734124" y="657602"/>
            <a:ext cx="3888433" cy="2144065"/>
            <a:chOff x="467543" y="379784"/>
            <a:chExt cx="3888433" cy="21440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E811255-CA78-9D5B-3220-18CDE7504D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9890519"/>
                </p:ext>
              </p:extLst>
            </p:nvPr>
          </p:nvGraphicFramePr>
          <p:xfrm>
            <a:off x="467543" y="699542"/>
            <a:ext cx="3888433" cy="18243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4773B81-1E36-9DAF-6232-E196540BCC75}"/>
                </a:ext>
              </a:extLst>
            </p:cNvPr>
            <p:cNvSpPr/>
            <p:nvPr/>
          </p:nvSpPr>
          <p:spPr>
            <a:xfrm>
              <a:off x="2007995" y="379784"/>
              <a:ext cx="807527" cy="504704"/>
            </a:xfrm>
            <a:prstGeom prst="cloud">
              <a:avLst/>
            </a:prstGeom>
            <a:solidFill>
              <a:srgbClr val="D6D6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A3F882-AFC5-0ACF-E9E5-2FC6C1E71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35299"/>
            <a:ext cx="2083441" cy="1923678"/>
          </a:xfrm>
          <a:prstGeom prst="rect">
            <a:avLst/>
          </a:prstGeom>
        </p:spPr>
      </p:pic>
      <p:pic>
        <p:nvPicPr>
          <p:cNvPr id="11" name="Picture 2" descr="The Red Green Refactor of TDD - Hashnode">
            <a:extLst>
              <a:ext uri="{FF2B5EF4-FFF2-40B4-BE49-F238E27FC236}">
                <a16:creationId xmlns:a16="http://schemas.microsoft.com/office/drawing/2014/main" id="{EA1A9C73-CDFD-2C27-76FC-DF606D56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10469"/>
            <a:ext cx="2538389" cy="1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31">
            <a:extLst>
              <a:ext uri="{FF2B5EF4-FFF2-40B4-BE49-F238E27FC236}">
                <a16:creationId xmlns:a16="http://schemas.microsoft.com/office/drawing/2014/main" id="{186D3B25-C8F6-2386-1AC8-344E83B2AF1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3294885" y="3210469"/>
            <a:ext cx="2548286" cy="168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A7B8A546-8F8C-D60E-4F22-946F1D6C4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71710"/>
              </p:ext>
            </p:extLst>
          </p:nvPr>
        </p:nvGraphicFramePr>
        <p:xfrm>
          <a:off x="827584" y="1170419"/>
          <a:ext cx="3215028" cy="147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921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1426294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399518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266393">
                <a:tc>
                  <a:txBody>
                    <a:bodyPr/>
                    <a:lstStyle/>
                    <a:p>
                      <a:r>
                        <a:rPr lang="en-NL" sz="500" dirty="0"/>
                        <a:t>Actions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 dirty="0"/>
                        <a:t>Expected result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/>
                        <a:t>Is tested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5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do in Ideal?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4E8F969B-CDF7-B36F-E393-D74D335978B7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3114B0A9-B3DD-7160-4A95-ADD8E465BDE0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F56D1C2-16A4-4912-A799-BB0FE733AD4C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E2E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B5039F-349A-7A46-6DED-BC566250215C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73FB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00F4089-D4C0-BC2E-EB1A-ADDEDB0BE53B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73FD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CFC6BDD-EAA1-45F5-923C-729E67FDBAD6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76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2CDCE1C2-8106-B00F-7A80-8269D405871F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7A8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Memory leakage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C3AB03E-F4D5-0F5A-393A-096A9BB05DC5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tx1"/>
                </a:solidFill>
              </a:rPr>
              <a:t>Snapshot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466DCFC-94AE-552D-CEAB-8DAC97037498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98585D86-6260-B6F4-1B7A-4F3A2BFDBF69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Code quality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CEE1DC36-64D7-6E35-5400-CACE30932BF0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tx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66532505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do in Ideal?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4E8F969B-CDF7-B36F-E393-D74D335978B7}"/>
              </a:ext>
            </a:extLst>
          </p:cNvPr>
          <p:cNvSpPr/>
          <p:nvPr/>
        </p:nvSpPr>
        <p:spPr>
          <a:xfrm>
            <a:off x="359002" y="799669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Unit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3114B0A9-B3DD-7160-4A95-ADD8E465BDE0}"/>
              </a:ext>
            </a:extLst>
          </p:cNvPr>
          <p:cNvSpPr/>
          <p:nvPr/>
        </p:nvSpPr>
        <p:spPr>
          <a:xfrm>
            <a:off x="359002" y="1519588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Functional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F56D1C2-16A4-4912-A799-BB0FE733AD4C}"/>
              </a:ext>
            </a:extLst>
          </p:cNvPr>
          <p:cNvSpPr/>
          <p:nvPr/>
        </p:nvSpPr>
        <p:spPr>
          <a:xfrm>
            <a:off x="348860" y="2239507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E2E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B5039F-349A-7A46-6DED-BC566250215C}"/>
              </a:ext>
            </a:extLst>
          </p:cNvPr>
          <p:cNvSpPr/>
          <p:nvPr/>
        </p:nvSpPr>
        <p:spPr>
          <a:xfrm>
            <a:off x="359002" y="4399264"/>
            <a:ext cx="3588299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000F4089-D4C0-BC2E-EB1A-ADDEDB0BE53B}"/>
              </a:ext>
            </a:extLst>
          </p:cNvPr>
          <p:cNvSpPr/>
          <p:nvPr/>
        </p:nvSpPr>
        <p:spPr>
          <a:xfrm flipH="1">
            <a:off x="4572000" y="796910"/>
            <a:ext cx="3576602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Mutation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CFC6BDD-EAA1-45F5-923C-729E67FDBAD6}"/>
              </a:ext>
            </a:extLst>
          </p:cNvPr>
          <p:cNvSpPr/>
          <p:nvPr/>
        </p:nvSpPr>
        <p:spPr>
          <a:xfrm>
            <a:off x="359002" y="2959426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Contracts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2CDCE1C2-8106-B00F-7A80-8269D405871F}"/>
              </a:ext>
            </a:extLst>
          </p:cNvPr>
          <p:cNvSpPr/>
          <p:nvPr/>
        </p:nvSpPr>
        <p:spPr>
          <a:xfrm flipH="1">
            <a:off x="4588654" y="1517519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Memory leakage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C3AB03E-F4D5-0F5A-393A-096A9BB05DC5}"/>
              </a:ext>
            </a:extLst>
          </p:cNvPr>
          <p:cNvSpPr/>
          <p:nvPr/>
        </p:nvSpPr>
        <p:spPr>
          <a:xfrm flipH="1">
            <a:off x="4600352" y="2238128"/>
            <a:ext cx="3588299" cy="57606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 dirty="0">
                <a:solidFill>
                  <a:schemeClr val="bg1"/>
                </a:solidFill>
              </a:rPr>
              <a:t>Snapshot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466DCFC-94AE-552D-CEAB-8DAC97037498}"/>
              </a:ext>
            </a:extLst>
          </p:cNvPr>
          <p:cNvSpPr/>
          <p:nvPr/>
        </p:nvSpPr>
        <p:spPr>
          <a:xfrm flipH="1">
            <a:off x="4600352" y="2958737"/>
            <a:ext cx="3599999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98585D86-6260-B6F4-1B7A-4F3A2BFDBF69}"/>
              </a:ext>
            </a:extLst>
          </p:cNvPr>
          <p:cNvSpPr/>
          <p:nvPr/>
        </p:nvSpPr>
        <p:spPr>
          <a:xfrm flipH="1">
            <a:off x="4588654" y="3679345"/>
            <a:ext cx="3599998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Code quality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CEE1DC36-64D7-6E35-5400-CACE30932BF0}"/>
              </a:ext>
            </a:extLst>
          </p:cNvPr>
          <p:cNvSpPr/>
          <p:nvPr/>
        </p:nvSpPr>
        <p:spPr>
          <a:xfrm>
            <a:off x="359002" y="3679345"/>
            <a:ext cx="3600000" cy="57606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NL">
                <a:solidFill>
                  <a:schemeClr val="bg1"/>
                </a:solidFill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93314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Ideal?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203FD3-8BB9-A4F4-1D39-5903954937F2}"/>
              </a:ext>
            </a:extLst>
          </p:cNvPr>
          <p:cNvGrpSpPr/>
          <p:nvPr/>
        </p:nvGrpSpPr>
        <p:grpSpPr>
          <a:xfrm>
            <a:off x="251520" y="843558"/>
            <a:ext cx="3744416" cy="1899021"/>
            <a:chOff x="251520" y="843558"/>
            <a:chExt cx="3744416" cy="18990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71EBB-7664-FF1D-9529-0CE856FE5F7F}"/>
                </a:ext>
              </a:extLst>
            </p:cNvPr>
            <p:cNvSpPr txBox="1"/>
            <p:nvPr/>
          </p:nvSpPr>
          <p:spPr>
            <a:xfrm>
              <a:off x="251520" y="843558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Unit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8DEE05-5E0D-E1CF-91D5-5457030636E1}"/>
                </a:ext>
              </a:extLst>
            </p:cNvPr>
            <p:cNvSpPr/>
            <p:nvPr/>
          </p:nvSpPr>
          <p:spPr>
            <a:xfrm>
              <a:off x="348860" y="1243668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CDD691-EDA6-C8F5-1063-230DF0333258}"/>
                </a:ext>
              </a:extLst>
            </p:cNvPr>
            <p:cNvGrpSpPr/>
            <p:nvPr/>
          </p:nvGrpSpPr>
          <p:grpSpPr>
            <a:xfrm>
              <a:off x="348860" y="1419127"/>
              <a:ext cx="3600000" cy="576064"/>
              <a:chOff x="368456" y="1585512"/>
              <a:chExt cx="3600000" cy="576064"/>
            </a:xfrm>
          </p:grpSpPr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6BCF3A56-F3E3-1774-9DE1-53FEB113FD7B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Vue testing utils</a:t>
                </a:r>
              </a:p>
            </p:txBody>
          </p:sp>
          <p:pic>
            <p:nvPicPr>
              <p:cNvPr id="25" name="Picture 28" descr="Vue Test Utils | Vue Test Utils for Vue.js 3">
                <a:extLst>
                  <a:ext uri="{FF2B5EF4-FFF2-40B4-BE49-F238E27FC236}">
                    <a16:creationId xmlns:a16="http://schemas.microsoft.com/office/drawing/2014/main" id="{9696FCB3-67B4-5101-AB03-048A10691E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6876" y="1700744"/>
                <a:ext cx="416141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880B11C-4AF7-C308-8084-99E18051C4EF}"/>
                </a:ext>
              </a:extLst>
            </p:cNvPr>
            <p:cNvGrpSpPr/>
            <p:nvPr/>
          </p:nvGrpSpPr>
          <p:grpSpPr>
            <a:xfrm>
              <a:off x="348860" y="2166515"/>
              <a:ext cx="3600000" cy="576064"/>
              <a:chOff x="368456" y="1585512"/>
              <a:chExt cx="3600000" cy="576064"/>
            </a:xfrm>
          </p:grpSpPr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EDFDEAF3-BBB0-F562-7A9E-AAAB360716EC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Jest</a:t>
                </a:r>
              </a:p>
            </p:txBody>
          </p:sp>
          <p:pic>
            <p:nvPicPr>
              <p:cNvPr id="30" name="Picture 28">
                <a:extLst>
                  <a:ext uri="{FF2B5EF4-FFF2-40B4-BE49-F238E27FC236}">
                    <a16:creationId xmlns:a16="http://schemas.microsoft.com/office/drawing/2014/main" id="{A0D7E877-A542-ADB3-D65D-6446C05B0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4503" y="1700744"/>
                <a:ext cx="360886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3D5090-3043-D0D3-3BC8-BDB18E70F0FC}"/>
              </a:ext>
            </a:extLst>
          </p:cNvPr>
          <p:cNvGrpSpPr/>
          <p:nvPr/>
        </p:nvGrpSpPr>
        <p:grpSpPr>
          <a:xfrm>
            <a:off x="251520" y="2978770"/>
            <a:ext cx="3744416" cy="1918867"/>
            <a:chOff x="251520" y="2978770"/>
            <a:chExt cx="3744416" cy="19188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AB19B-5CD3-A714-1D29-CB286DEB172B}"/>
                </a:ext>
              </a:extLst>
            </p:cNvPr>
            <p:cNvSpPr txBox="1"/>
            <p:nvPr/>
          </p:nvSpPr>
          <p:spPr>
            <a:xfrm>
              <a:off x="251520" y="2978770"/>
              <a:ext cx="2066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Functional / E2E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71696D-F6AA-CDB1-36D4-FCA1BD24CD77}"/>
                </a:ext>
              </a:extLst>
            </p:cNvPr>
            <p:cNvSpPr/>
            <p:nvPr/>
          </p:nvSpPr>
          <p:spPr>
            <a:xfrm>
              <a:off x="348860" y="3378880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2DEC28-8AF3-710A-3495-F46CCC1F0360}"/>
                </a:ext>
              </a:extLst>
            </p:cNvPr>
            <p:cNvGrpSpPr/>
            <p:nvPr/>
          </p:nvGrpSpPr>
          <p:grpSpPr>
            <a:xfrm>
              <a:off x="348860" y="3573381"/>
              <a:ext cx="3600000" cy="576064"/>
              <a:chOff x="368456" y="1585512"/>
              <a:chExt cx="3600000" cy="576064"/>
            </a:xfrm>
          </p:grpSpPr>
          <p:sp>
            <p:nvSpPr>
              <p:cNvPr id="36" name="Pentagon 35">
                <a:extLst>
                  <a:ext uri="{FF2B5EF4-FFF2-40B4-BE49-F238E27FC236}">
                    <a16:creationId xmlns:a16="http://schemas.microsoft.com/office/drawing/2014/main" id="{8277340A-5BED-3F4B-6774-40DB390AC180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Testcafe</a:t>
                </a:r>
              </a:p>
            </p:txBody>
          </p:sp>
          <p:pic>
            <p:nvPicPr>
              <p:cNvPr id="37" name="Picture 28">
                <a:extLst>
                  <a:ext uri="{FF2B5EF4-FFF2-40B4-BE49-F238E27FC236}">
                    <a16:creationId xmlns:a16="http://schemas.microsoft.com/office/drawing/2014/main" id="{82065345-79E3-9A9E-4C40-9C655CCE9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130" y="1700744"/>
                <a:ext cx="351632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AF9B91-D657-965E-9C3C-7FCAECA1D6A5}"/>
                </a:ext>
              </a:extLst>
            </p:cNvPr>
            <p:cNvGrpSpPr/>
            <p:nvPr/>
          </p:nvGrpSpPr>
          <p:grpSpPr>
            <a:xfrm>
              <a:off x="348860" y="4321573"/>
              <a:ext cx="3600000" cy="576064"/>
              <a:chOff x="368456" y="1585512"/>
              <a:chExt cx="3600000" cy="576064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F5A10169-31D6-DCCD-1E56-21CFE2159AFE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SauceLabs</a:t>
                </a:r>
              </a:p>
            </p:txBody>
          </p:sp>
          <p:pic>
            <p:nvPicPr>
              <p:cNvPr id="40" name="Picture 28">
                <a:extLst>
                  <a:ext uri="{FF2B5EF4-FFF2-40B4-BE49-F238E27FC236}">
                    <a16:creationId xmlns:a16="http://schemas.microsoft.com/office/drawing/2014/main" id="{6A861775-7101-51ED-4289-E3977CAF6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971" y="1700744"/>
                <a:ext cx="349950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4718E2-C780-EA52-7C28-DC96DDB12A3E}"/>
              </a:ext>
            </a:extLst>
          </p:cNvPr>
          <p:cNvGrpSpPr/>
          <p:nvPr/>
        </p:nvGrpSpPr>
        <p:grpSpPr>
          <a:xfrm>
            <a:off x="4989940" y="843558"/>
            <a:ext cx="3744416" cy="1899021"/>
            <a:chOff x="4989940" y="843558"/>
            <a:chExt cx="3744416" cy="18990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5C7868-4792-1E0B-D4A5-3869AAF2350D}"/>
                </a:ext>
              </a:extLst>
            </p:cNvPr>
            <p:cNvSpPr txBox="1"/>
            <p:nvPr/>
          </p:nvSpPr>
          <p:spPr>
            <a:xfrm>
              <a:off x="4989940" y="843558"/>
              <a:ext cx="15840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Accessibility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C494E-2FE5-EAF9-77F3-C58D05452C83}"/>
                </a:ext>
              </a:extLst>
            </p:cNvPr>
            <p:cNvSpPr/>
            <p:nvPr/>
          </p:nvSpPr>
          <p:spPr>
            <a:xfrm>
              <a:off x="5087280" y="1243668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3C88EA-41AD-968D-465B-BD479A8956B2}"/>
                </a:ext>
              </a:extLst>
            </p:cNvPr>
            <p:cNvGrpSpPr/>
            <p:nvPr/>
          </p:nvGrpSpPr>
          <p:grpSpPr>
            <a:xfrm>
              <a:off x="5087280" y="1419127"/>
              <a:ext cx="3600000" cy="576064"/>
              <a:chOff x="368456" y="1585512"/>
              <a:chExt cx="3600000" cy="576064"/>
            </a:xfrm>
          </p:grpSpPr>
          <p:sp>
            <p:nvSpPr>
              <p:cNvPr id="44" name="Pentagon 43">
                <a:extLst>
                  <a:ext uri="{FF2B5EF4-FFF2-40B4-BE49-F238E27FC236}">
                    <a16:creationId xmlns:a16="http://schemas.microsoft.com/office/drawing/2014/main" id="{1D739FA2-1F27-8C89-02C1-C060ED66DDC4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Axe deque</a:t>
                </a:r>
              </a:p>
            </p:txBody>
          </p:sp>
          <p:pic>
            <p:nvPicPr>
              <p:cNvPr id="45" name="Picture 28">
                <a:extLst>
                  <a:ext uri="{FF2B5EF4-FFF2-40B4-BE49-F238E27FC236}">
                    <a16:creationId xmlns:a16="http://schemas.microsoft.com/office/drawing/2014/main" id="{6A808CDE-F4C0-4E21-2EA3-FE78834D7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204967" y="1719516"/>
                <a:ext cx="360886" cy="360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DE5856-E5CB-2B97-12A7-CBA5DB4AF8A0}"/>
                </a:ext>
              </a:extLst>
            </p:cNvPr>
            <p:cNvGrpSpPr/>
            <p:nvPr/>
          </p:nvGrpSpPr>
          <p:grpSpPr>
            <a:xfrm>
              <a:off x="5087280" y="2166515"/>
              <a:ext cx="3600000" cy="576064"/>
              <a:chOff x="368456" y="1585512"/>
              <a:chExt cx="3600000" cy="576064"/>
            </a:xfrm>
          </p:grpSpPr>
          <p:sp>
            <p:nvSpPr>
              <p:cNvPr id="47" name="Pentagon 46">
                <a:extLst>
                  <a:ext uri="{FF2B5EF4-FFF2-40B4-BE49-F238E27FC236}">
                    <a16:creationId xmlns:a16="http://schemas.microsoft.com/office/drawing/2014/main" id="{503531BE-21F1-4731-AD68-677462ADE224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Google lighthouse</a:t>
                </a:r>
              </a:p>
            </p:txBody>
          </p:sp>
          <p:pic>
            <p:nvPicPr>
              <p:cNvPr id="48" name="Picture 28">
                <a:extLst>
                  <a:ext uri="{FF2B5EF4-FFF2-40B4-BE49-F238E27FC236}">
                    <a16:creationId xmlns:a16="http://schemas.microsoft.com/office/drawing/2014/main" id="{3710D3EF-6E94-C22B-563C-2645A973C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29213" y="1670921"/>
                <a:ext cx="712395" cy="377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BFF1EB-FFF1-EB9A-CF7D-F43E67C2AD78}"/>
              </a:ext>
            </a:extLst>
          </p:cNvPr>
          <p:cNvGrpSpPr/>
          <p:nvPr/>
        </p:nvGrpSpPr>
        <p:grpSpPr>
          <a:xfrm>
            <a:off x="4965780" y="2976985"/>
            <a:ext cx="3744416" cy="1172460"/>
            <a:chOff x="4965780" y="2976985"/>
            <a:chExt cx="3744416" cy="11724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DA6FDE-D21E-090E-2EDF-E0771AF9BB37}"/>
                </a:ext>
              </a:extLst>
            </p:cNvPr>
            <p:cNvSpPr txBox="1"/>
            <p:nvPr/>
          </p:nvSpPr>
          <p:spPr>
            <a:xfrm>
              <a:off x="4965780" y="2976985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Performance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44068F-6BE2-A5D4-A826-96BABC5A358B}"/>
                </a:ext>
              </a:extLst>
            </p:cNvPr>
            <p:cNvSpPr/>
            <p:nvPr/>
          </p:nvSpPr>
          <p:spPr>
            <a:xfrm>
              <a:off x="5063120" y="3377095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FB42C06-237B-C68F-B394-21282DE2E921}"/>
                </a:ext>
              </a:extLst>
            </p:cNvPr>
            <p:cNvGrpSpPr/>
            <p:nvPr/>
          </p:nvGrpSpPr>
          <p:grpSpPr>
            <a:xfrm>
              <a:off x="5063120" y="3573381"/>
              <a:ext cx="3600000" cy="576064"/>
              <a:chOff x="368456" y="1585512"/>
              <a:chExt cx="3600000" cy="576064"/>
            </a:xfrm>
          </p:grpSpPr>
          <p:sp>
            <p:nvSpPr>
              <p:cNvPr id="55" name="Pentagon 54">
                <a:extLst>
                  <a:ext uri="{FF2B5EF4-FFF2-40B4-BE49-F238E27FC236}">
                    <a16:creationId xmlns:a16="http://schemas.microsoft.com/office/drawing/2014/main" id="{FFA21D35-CBE2-AEA6-88AA-7542FF097F92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Google lighthouse</a:t>
                </a:r>
              </a:p>
            </p:txBody>
          </p:sp>
          <p:pic>
            <p:nvPicPr>
              <p:cNvPr id="56" name="Picture 28">
                <a:extLst>
                  <a:ext uri="{FF2B5EF4-FFF2-40B4-BE49-F238E27FC236}">
                    <a16:creationId xmlns:a16="http://schemas.microsoft.com/office/drawing/2014/main" id="{51EAA9DF-402C-985E-CD2A-9DA7B7ED1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82766" y="1697609"/>
                <a:ext cx="683002" cy="36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57800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Ideal?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3D5090-3043-D0D3-3BC8-BDB18E70F0FC}"/>
              </a:ext>
            </a:extLst>
          </p:cNvPr>
          <p:cNvGrpSpPr/>
          <p:nvPr/>
        </p:nvGrpSpPr>
        <p:grpSpPr>
          <a:xfrm>
            <a:off x="251520" y="2978770"/>
            <a:ext cx="3744416" cy="1918867"/>
            <a:chOff x="251520" y="2978770"/>
            <a:chExt cx="3744416" cy="19188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AB19B-5CD3-A714-1D29-CB286DEB172B}"/>
                </a:ext>
              </a:extLst>
            </p:cNvPr>
            <p:cNvSpPr txBox="1"/>
            <p:nvPr/>
          </p:nvSpPr>
          <p:spPr>
            <a:xfrm>
              <a:off x="251520" y="2978770"/>
              <a:ext cx="1611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000" dirty="0">
                  <a:solidFill>
                    <a:schemeClr val="bg2"/>
                  </a:solidFill>
                </a:rPr>
                <a:t>Code quality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71696D-F6AA-CDB1-36D4-FCA1BD24CD77}"/>
                </a:ext>
              </a:extLst>
            </p:cNvPr>
            <p:cNvSpPr/>
            <p:nvPr/>
          </p:nvSpPr>
          <p:spPr>
            <a:xfrm>
              <a:off x="348860" y="3378880"/>
              <a:ext cx="3647076" cy="569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2DEC28-8AF3-710A-3495-F46CCC1F0360}"/>
                </a:ext>
              </a:extLst>
            </p:cNvPr>
            <p:cNvGrpSpPr/>
            <p:nvPr/>
          </p:nvGrpSpPr>
          <p:grpSpPr>
            <a:xfrm>
              <a:off x="348860" y="3573381"/>
              <a:ext cx="3600000" cy="576064"/>
              <a:chOff x="368456" y="1585512"/>
              <a:chExt cx="3600000" cy="576064"/>
            </a:xfrm>
          </p:grpSpPr>
          <p:sp>
            <p:nvSpPr>
              <p:cNvPr id="36" name="Pentagon 35">
                <a:extLst>
                  <a:ext uri="{FF2B5EF4-FFF2-40B4-BE49-F238E27FC236}">
                    <a16:creationId xmlns:a16="http://schemas.microsoft.com/office/drawing/2014/main" id="{8277340A-5BED-3F4B-6774-40DB390AC180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Eslint</a:t>
                </a:r>
              </a:p>
            </p:txBody>
          </p:sp>
          <p:pic>
            <p:nvPicPr>
              <p:cNvPr id="37" name="Picture 28">
                <a:extLst>
                  <a:ext uri="{FF2B5EF4-FFF2-40B4-BE49-F238E27FC236}">
                    <a16:creationId xmlns:a16="http://schemas.microsoft.com/office/drawing/2014/main" id="{82065345-79E3-9A9E-4C40-9C655CCE9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339130" y="1725815"/>
                <a:ext cx="351632" cy="31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AF9B91-D657-965E-9C3C-7FCAECA1D6A5}"/>
                </a:ext>
              </a:extLst>
            </p:cNvPr>
            <p:cNvGrpSpPr/>
            <p:nvPr/>
          </p:nvGrpSpPr>
          <p:grpSpPr>
            <a:xfrm>
              <a:off x="348860" y="4321573"/>
              <a:ext cx="3600000" cy="576064"/>
              <a:chOff x="368456" y="1585512"/>
              <a:chExt cx="3600000" cy="576064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F5A10169-31D6-DCCD-1E56-21CFE2159AFE}"/>
                  </a:ext>
                </a:extLst>
              </p:cNvPr>
              <p:cNvSpPr/>
              <p:nvPr/>
            </p:nvSpPr>
            <p:spPr>
              <a:xfrm>
                <a:off x="368456" y="1585512"/>
                <a:ext cx="3600000" cy="576064"/>
              </a:xfrm>
              <a:prstGeom prst="homePlat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NL" dirty="0">
                    <a:solidFill>
                      <a:sysClr val="windowText" lastClr="000000"/>
                    </a:solidFill>
                  </a:rPr>
                  <a:t>SonarQube</a:t>
                </a:r>
              </a:p>
            </p:txBody>
          </p:sp>
          <p:pic>
            <p:nvPicPr>
              <p:cNvPr id="40" name="Picture 28">
                <a:extLst>
                  <a:ext uri="{FF2B5EF4-FFF2-40B4-BE49-F238E27FC236}">
                    <a16:creationId xmlns:a16="http://schemas.microsoft.com/office/drawing/2014/main" id="{6A861775-7101-51ED-4289-E3977CAF6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339971" y="1709229"/>
                <a:ext cx="349950" cy="34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51DC97-C7CA-FEF6-7E9B-55434C782A53}"/>
              </a:ext>
            </a:extLst>
          </p:cNvPr>
          <p:cNvGrpSpPr/>
          <p:nvPr/>
        </p:nvGrpSpPr>
        <p:grpSpPr>
          <a:xfrm>
            <a:off x="251520" y="843558"/>
            <a:ext cx="3744416" cy="1901265"/>
            <a:chOff x="251520" y="843558"/>
            <a:chExt cx="3744416" cy="19012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203FD3-8BB9-A4F4-1D39-5903954937F2}"/>
                </a:ext>
              </a:extLst>
            </p:cNvPr>
            <p:cNvGrpSpPr/>
            <p:nvPr/>
          </p:nvGrpSpPr>
          <p:grpSpPr>
            <a:xfrm>
              <a:off x="251520" y="843558"/>
              <a:ext cx="3744416" cy="457076"/>
              <a:chOff x="251520" y="843558"/>
              <a:chExt cx="3744416" cy="45707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371EBB-7664-FF1D-9529-0CE856FE5F7F}"/>
                  </a:ext>
                </a:extLst>
              </p:cNvPr>
              <p:cNvSpPr txBox="1"/>
              <p:nvPr/>
            </p:nvSpPr>
            <p:spPr>
              <a:xfrm>
                <a:off x="251520" y="843558"/>
                <a:ext cx="1111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2000" dirty="0">
                    <a:solidFill>
                      <a:schemeClr val="bg2"/>
                    </a:solidFill>
                  </a:rPr>
                  <a:t>Security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8DEE05-5E0D-E1CF-91D5-5457030636E1}"/>
                  </a:ext>
                </a:extLst>
              </p:cNvPr>
              <p:cNvSpPr/>
              <p:nvPr/>
            </p:nvSpPr>
            <p:spPr>
              <a:xfrm>
                <a:off x="348860" y="1243668"/>
                <a:ext cx="3647076" cy="5696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6" name="Picture 5" descr="Green question mark">
              <a:extLst>
                <a:ext uri="{FF2B5EF4-FFF2-40B4-BE49-F238E27FC236}">
                  <a16:creationId xmlns:a16="http://schemas.microsoft.com/office/drawing/2014/main" id="{D53F0A8F-4FC0-42F2-5157-B21E1BD6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60" y="1457456"/>
              <a:ext cx="2206916" cy="128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981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FECAC-E406-FE83-C429-3462E0E5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Unit, functional, e2e, contracts tests</a:t>
            </a:r>
          </a:p>
        </p:txBody>
      </p:sp>
    </p:spTree>
    <p:extLst>
      <p:ext uri="{BB962C8B-B14F-4D97-AF65-F5344CB8AC3E}">
        <p14:creationId xmlns:p14="http://schemas.microsoft.com/office/powerpoint/2010/main" val="33796907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use in </a:t>
            </a:r>
            <a:r>
              <a:rPr lang="en-US" dirty="0" err="1"/>
              <a:t>iDeal</a:t>
            </a:r>
            <a:r>
              <a:rPr lang="en-US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1568-ABAE-A12B-2B5E-86865B76F791}"/>
              </a:ext>
            </a:extLst>
          </p:cNvPr>
          <p:cNvGrpSpPr/>
          <p:nvPr/>
        </p:nvGrpSpPr>
        <p:grpSpPr>
          <a:xfrm>
            <a:off x="4734124" y="657602"/>
            <a:ext cx="3888433" cy="2144065"/>
            <a:chOff x="467543" y="379784"/>
            <a:chExt cx="3888433" cy="21440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E811255-CA78-9D5B-3220-18CDE7504D35}"/>
                </a:ext>
              </a:extLst>
            </p:cNvPr>
            <p:cNvGraphicFramePr/>
            <p:nvPr/>
          </p:nvGraphicFramePr>
          <p:xfrm>
            <a:off x="467543" y="699542"/>
            <a:ext cx="3888433" cy="18243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4773B81-1E36-9DAF-6232-E196540BCC75}"/>
                </a:ext>
              </a:extLst>
            </p:cNvPr>
            <p:cNvSpPr/>
            <p:nvPr/>
          </p:nvSpPr>
          <p:spPr>
            <a:xfrm>
              <a:off x="2007995" y="379784"/>
              <a:ext cx="807527" cy="504704"/>
            </a:xfrm>
            <a:prstGeom prst="cloud">
              <a:avLst/>
            </a:prstGeom>
            <a:solidFill>
              <a:srgbClr val="D6D6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A3F882-AFC5-0ACF-E9E5-2FC6C1E71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35299"/>
            <a:ext cx="2083441" cy="1923678"/>
          </a:xfrm>
          <a:prstGeom prst="rect">
            <a:avLst/>
          </a:prstGeom>
        </p:spPr>
      </p:pic>
      <p:pic>
        <p:nvPicPr>
          <p:cNvPr id="11" name="Picture 2" descr="The Red Green Refactor of TDD - Hashnode">
            <a:extLst>
              <a:ext uri="{FF2B5EF4-FFF2-40B4-BE49-F238E27FC236}">
                <a16:creationId xmlns:a16="http://schemas.microsoft.com/office/drawing/2014/main" id="{EA1A9C73-CDFD-2C27-76FC-DF606D56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10469"/>
            <a:ext cx="2538389" cy="1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31">
            <a:extLst>
              <a:ext uri="{FF2B5EF4-FFF2-40B4-BE49-F238E27FC236}">
                <a16:creationId xmlns:a16="http://schemas.microsoft.com/office/drawing/2014/main" id="{186D3B25-C8F6-2386-1AC8-344E83B2AF1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-370"/>
          <a:stretch/>
        </p:blipFill>
        <p:spPr>
          <a:xfrm>
            <a:off x="3294885" y="3210469"/>
            <a:ext cx="2548286" cy="168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A7B8A546-8F8C-D60E-4F22-946F1D6C48CA}"/>
              </a:ext>
            </a:extLst>
          </p:cNvPr>
          <p:cNvGraphicFramePr>
            <a:graphicFrameLocks noGrp="1"/>
          </p:cNvGraphicFramePr>
          <p:nvPr/>
        </p:nvGraphicFramePr>
        <p:xfrm>
          <a:off x="827584" y="1170419"/>
          <a:ext cx="3215028" cy="147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9216">
                  <a:extLst>
                    <a:ext uri="{9D8B030D-6E8A-4147-A177-3AD203B41FA5}">
                      <a16:colId xmlns:a16="http://schemas.microsoft.com/office/drawing/2014/main" val="1965030983"/>
                    </a:ext>
                  </a:extLst>
                </a:gridCol>
                <a:gridCol w="1426294">
                  <a:extLst>
                    <a:ext uri="{9D8B030D-6E8A-4147-A177-3AD203B41FA5}">
                      <a16:colId xmlns:a16="http://schemas.microsoft.com/office/drawing/2014/main" val="2920070249"/>
                    </a:ext>
                  </a:extLst>
                </a:gridCol>
                <a:gridCol w="399518">
                  <a:extLst>
                    <a:ext uri="{9D8B030D-6E8A-4147-A177-3AD203B41FA5}">
                      <a16:colId xmlns:a16="http://schemas.microsoft.com/office/drawing/2014/main" val="1545983017"/>
                    </a:ext>
                  </a:extLst>
                </a:gridCol>
              </a:tblGrid>
              <a:tr h="266393">
                <a:tc>
                  <a:txBody>
                    <a:bodyPr/>
                    <a:lstStyle/>
                    <a:p>
                      <a:r>
                        <a:rPr lang="en-NL" sz="500" dirty="0"/>
                        <a:t>Actions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 dirty="0"/>
                        <a:t>Expected result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L" sz="500"/>
                        <a:t>Is tested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761278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opens the catalogue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products is shown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1247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19097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blaaaa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blaaaa blaa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40046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bla and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8900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i="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bla bla bla bla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is down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600" b="1" dirty="0">
                          <a:solidFill>
                            <a:schemeClr val="bg2"/>
                          </a:solidFill>
                        </a:rPr>
                        <a:t>NO</a:t>
                      </a:r>
                    </a:p>
                  </a:txBody>
                  <a:tcPr marL="34830" marR="34830" marT="17416" marB="174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01910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Yellow and blue symbols">
            <a:extLst>
              <a:ext uri="{FF2B5EF4-FFF2-40B4-BE49-F238E27FC236}">
                <a16:creationId xmlns:a16="http://schemas.microsoft.com/office/drawing/2014/main" id="{D9B3ADC5-BD3A-D3DC-1B42-5E3EABA74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A889C-9ED2-603F-DF41-D1EA60B05E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FE4A3-7D18-8405-242E-8C67D33F0BFF}"/>
              </a:ext>
            </a:extLst>
          </p:cNvPr>
          <p:cNvSpPr txBox="1"/>
          <p:nvPr/>
        </p:nvSpPr>
        <p:spPr>
          <a:xfrm>
            <a:off x="4922514" y="807800"/>
            <a:ext cx="360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/>
              <a:t>My LinkedIn </a:t>
            </a:r>
            <a:r>
              <a:rPr lang="en-GB" sz="1600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Original URL:&#10;https://www.linkedin.com/in/illia-lebid&#10;&#10;Click to follow link."/>
              </a:rPr>
              <a:t>https://www.linkedin.com/in/illia-lebid</a:t>
            </a:r>
            <a:endParaRPr lang="en-NL" sz="16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234C3B-5E53-12F2-4F73-F6BD770E6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530" y="1615992"/>
            <a:ext cx="3177878" cy="31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sz="2300" dirty="0"/>
              <a:t>Unit</a:t>
            </a:r>
            <a:r>
              <a:rPr lang="en-NL" dirty="0"/>
              <a:t>, </a:t>
            </a:r>
            <a:r>
              <a:rPr lang="en-NL" b="0" dirty="0"/>
              <a:t>functional, e2e, contracts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DBA2-C0D1-E027-D0F9-88F76441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</a:t>
            </a:r>
            <a:r>
              <a:rPr lang="en-NL" sz="2400" dirty="0"/>
              <a:t>functional</a:t>
            </a:r>
            <a:r>
              <a:rPr lang="en-NL" b="0" dirty="0"/>
              <a:t>, e2e, contracts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EB60C-6897-C65E-54E2-3A2E6AA1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</a:t>
            </a:r>
            <a:r>
              <a:rPr lang="en-NL" sz="2400" dirty="0"/>
              <a:t>e2e</a:t>
            </a:r>
            <a:r>
              <a:rPr lang="en-NL" b="0" dirty="0"/>
              <a:t>, contracts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3409-BA3E-4F99-99B8-CA465724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5E5E6-2283-40F1-DE87-65F6AC340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L" b="0" dirty="0"/>
              <a:t>Unit, functional, e2e, </a:t>
            </a:r>
            <a:r>
              <a:rPr lang="en-NL" sz="2400" dirty="0"/>
              <a:t>contracts </a:t>
            </a:r>
            <a:r>
              <a:rPr lang="en-NL" b="0" dirty="0"/>
              <a:t>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87755-38B1-9BE0-D630-20F0E53C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" y="1275606"/>
            <a:ext cx="7772400" cy="30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5731041D68E479D4061DB65E85A9D" ma:contentTypeVersion="16" ma:contentTypeDescription="Een nieuw document maken." ma:contentTypeScope="" ma:versionID="ef13125cec03ea32b7f7b2fb38be439f">
  <xsd:schema xmlns:xsd="http://www.w3.org/2001/XMLSchema" xmlns:xs="http://www.w3.org/2001/XMLSchema" xmlns:p="http://schemas.microsoft.com/office/2006/metadata/properties" xmlns:ns2="53dbb911-c30a-421f-b09c-09dd51c662b7" xmlns:ns3="c962d9db-3d13-45f0-8a7d-4953e14385ca" targetNamespace="http://schemas.microsoft.com/office/2006/metadata/properties" ma:root="true" ma:fieldsID="83ae3767d113b8d814f4a957d85ea42e" ns2:_="" ns3:_="">
    <xsd:import namespace="53dbb911-c30a-421f-b09c-09dd51c662b7"/>
    <xsd:import namespace="c962d9db-3d13-45f0-8a7d-4953e1438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b911-c30a-421f-b09c-09dd51c66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b914e6b1-0896-40a9-85da-0b0e1f3ba4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2d9db-3d13-45f0-8a7d-4953e1438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ddf58a-400d-4ed4-b70f-8fec476dde17}" ma:internalName="TaxCatchAll" ma:showField="CatchAllData" ma:web="c962d9db-3d13-45f0-8a7d-4953e14385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3dbb911-c30a-421f-b09c-09dd51c662b7">
      <Terms xmlns="http://schemas.microsoft.com/office/infopath/2007/PartnerControls"/>
    </lcf76f155ced4ddcb4097134ff3c332f>
    <TaxCatchAll xmlns="c962d9db-3d13-45f0-8a7d-4953e14385ca" xsi:nil="true"/>
    <SharedWithUsers xmlns="c962d9db-3d13-45f0-8a7d-4953e14385ca">
      <UserInfo>
        <DisplayName/>
        <AccountId xsi:nil="true"/>
        <AccountType/>
      </UserInfo>
    </SharedWithUsers>
    <MediaLengthInSeconds xmlns="53dbb911-c30a-421f-b09c-09dd51c662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CE4295-34B9-488F-8ADF-4F30248ED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bb911-c30a-421f-b09c-09dd51c662b7"/>
    <ds:schemaRef ds:uri="c962d9db-3d13-45f0-8a7d-4953e1438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C51916-87AC-4A9B-A959-3350DB9B11F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962d9db-3d13-45f0-8a7d-4953e14385ca"/>
    <ds:schemaRef ds:uri="53dbb911-c30a-421f-b09c-09dd51c662b7"/>
  </ds:schemaRefs>
</ds:datastoreItem>
</file>

<file path=customXml/itemProps3.xml><?xml version="1.0" encoding="utf-8"?>
<ds:datastoreItem xmlns:ds="http://schemas.openxmlformats.org/officeDocument/2006/customXml" ds:itemID="{488198E7-3907-46AD-AD9B-68EBD5698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31684</TotalTime>
  <Words>1908</Words>
  <Application>Microsoft Macintosh PowerPoint</Application>
  <PresentationFormat>On-screen Show (16:9)</PresentationFormat>
  <Paragraphs>468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Courier New</vt:lpstr>
      <vt:lpstr>Menlo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Meijer,Tamar</dc:creator>
  <cp:lastModifiedBy>Illia Lebid</cp:lastModifiedBy>
  <cp:revision>127</cp:revision>
  <dcterms:created xsi:type="dcterms:W3CDTF">2018-08-28T11:37:56Z</dcterms:created>
  <dcterms:modified xsi:type="dcterms:W3CDTF">2023-10-23T07:13:46Z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2021-02-04T16:39:13Z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238eb7c8-5bda-467c-9b3a-46e9036623c2</vt:lpwstr>
  </property>
  <property fmtid="{D5CDD505-2E9C-101B-9397-08002B2CF9AE}" pid="8" name="MSIP_Label_0bce33f7-04c0-4596-9b71-ba8617e88451_ContentBits">
    <vt:lpwstr>0</vt:lpwstr>
  </property>
  <property fmtid="{D5CDD505-2E9C-101B-9397-08002B2CF9AE}" pid="9" name="ContentTypeId">
    <vt:lpwstr>0x010100D035731041D68E479D4061DB65E85A9D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TemplateUrl">
    <vt:lpwstr/>
  </property>
  <property fmtid="{D5CDD505-2E9C-101B-9397-08002B2CF9AE}" pid="18" name="MediaServiceImageTags">
    <vt:lpwstr/>
  </property>
</Properties>
</file>